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Lst>
  <p:sldSz cx="18288000" cy="10287000"/>
  <p:notesSz cx="6858000" cy="9144000"/>
  <p:embeddedFontLst>
    <p:embeddedFont>
      <p:font typeface="Gotham Bold" charset="1" panose="00000000000000000000"/>
      <p:regular r:id="rId35"/>
    </p:embeddedFont>
    <p:embeddedFont>
      <p:font typeface="Gotham" charset="1" panose="00000000000000000000"/>
      <p:regular r:id="rId36"/>
    </p:embeddedFont>
    <p:embeddedFont>
      <p:font typeface="DM Sans" charset="1" panose="00000000000000000000"/>
      <p:regular r:id="rId37"/>
    </p:embeddedFont>
    <p:embeddedFont>
      <p:font typeface="Canva Sans" charset="1" panose="020B0503030501040103"/>
      <p:regular r:id="rId38"/>
    </p:embeddedFont>
    <p:embeddedFont>
      <p:font typeface="DM Sans Bold" charset="1" panose="00000000000000000000"/>
      <p:regular r:id="rId39"/>
    </p:embeddedFont>
    <p:embeddedFont>
      <p:font typeface="Arimo" charset="1" panose="020B0604020202020204"/>
      <p:regular r:id="rId4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24.png" Type="http://schemas.openxmlformats.org/officeDocument/2006/relationships/image"/><Relationship Id="rId5" Target="../media/image17.png" Type="http://schemas.openxmlformats.org/officeDocument/2006/relationships/image"/><Relationship Id="rId6" Target="../media/image25.png" Type="http://schemas.openxmlformats.org/officeDocument/2006/relationships/image"/><Relationship Id="rId7" Target="../media/image26.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6.svg" Type="http://schemas.openxmlformats.org/officeDocument/2006/relationships/image"/><Relationship Id="rId2" Target="../media/image3.png" Type="http://schemas.openxmlformats.org/officeDocument/2006/relationships/image"/><Relationship Id="rId3" Target="../media/image4.svg" Type="http://schemas.openxmlformats.org/officeDocument/2006/relationships/image"/><Relationship Id="rId4" Target="../media/image27.png" Type="http://schemas.openxmlformats.org/officeDocument/2006/relationships/image"/><Relationship Id="rId5" Target="../media/image18.png" Type="http://schemas.openxmlformats.org/officeDocument/2006/relationships/image"/><Relationship Id="rId6" Target="../media/image19.png" Type="http://schemas.openxmlformats.org/officeDocument/2006/relationships/image"/><Relationship Id="rId7" Target="../media/image20.png" Type="http://schemas.openxmlformats.org/officeDocument/2006/relationships/image"/><Relationship Id="rId8" Target="../media/image21.png" Type="http://schemas.openxmlformats.org/officeDocument/2006/relationships/image"/><Relationship Id="rId9" Target="../media/image25.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29.png" Type="http://schemas.openxmlformats.org/officeDocument/2006/relationships/image"/><Relationship Id="rId5" Target="../media/image30.svg" Type="http://schemas.openxmlformats.org/officeDocument/2006/relationships/image"/><Relationship Id="rId6" Target="../media/image31.png" Type="http://schemas.openxmlformats.org/officeDocument/2006/relationships/image"/><Relationship Id="rId7" Target="../media/image32.svg" Type="http://schemas.openxmlformats.org/officeDocument/2006/relationships/image"/><Relationship Id="rId8" Target="../media/image33.jpe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31.png" Type="http://schemas.openxmlformats.org/officeDocument/2006/relationships/image"/><Relationship Id="rId5" Target="../media/image32.svg" Type="http://schemas.openxmlformats.org/officeDocument/2006/relationships/image"/><Relationship Id="rId6" Target="../media/image34.png" Type="http://schemas.openxmlformats.org/officeDocument/2006/relationships/image"/><Relationship Id="rId7" Target="../media/image29.png" Type="http://schemas.openxmlformats.org/officeDocument/2006/relationships/image"/><Relationship Id="rId8" Target="../media/image30.svg" Type="http://schemas.openxmlformats.org/officeDocument/2006/relationships/image"/><Relationship Id="rId9" Target="../media/image35.jpe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36.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37.png" Type="http://schemas.openxmlformats.org/officeDocument/2006/relationships/image"/><Relationship Id="rId5" Target="../media/image38.svg" Type="http://schemas.openxmlformats.org/officeDocument/2006/relationships/image"/><Relationship Id="rId6" Target="../media/image39.png" Type="http://schemas.openxmlformats.org/officeDocument/2006/relationships/image"/><Relationship Id="rId7" Target="../media/image40.sv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41.png" Type="http://schemas.openxmlformats.org/officeDocument/2006/relationships/image"/><Relationship Id="rId5" Target="../media/image42.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43.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44.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5.pn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46.pn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47.pn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png" Type="http://schemas.openxmlformats.org/officeDocument/2006/relationships/image"/><Relationship Id="rId4" Target="https://pubmed.ncbi.nlm.nih.gov/38827083/" TargetMode="External" Type="http://schemas.openxmlformats.org/officeDocument/2006/relationships/hyperlink"/><Relationship Id="rId5" Target="http://pubmed.ncbi.nlm.nih.gov/34296815/" TargetMode="External" Type="http://schemas.openxmlformats.org/officeDocument/2006/relationships/hyperlink"/><Relationship Id="rId6" Target="../media/image3.png" Type="http://schemas.openxmlformats.org/officeDocument/2006/relationships/image"/><Relationship Id="rId7" Target="../media/image4.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5.png" Type="http://schemas.openxmlformats.org/officeDocument/2006/relationships/image"/><Relationship Id="rId11" Target="../media/image16.svg" Type="http://schemas.openxmlformats.org/officeDocument/2006/relationships/image"/><Relationship Id="rId12" Target="../media/image3.png" Type="http://schemas.openxmlformats.org/officeDocument/2006/relationships/image"/><Relationship Id="rId13" Target="../media/image4.svg" Type="http://schemas.openxmlformats.org/officeDocument/2006/relationships/image"/><Relationship Id="rId14" Target="../media/image17.png" Type="http://schemas.openxmlformats.org/officeDocument/2006/relationships/image"/><Relationship Id="rId2" Target="../media/image7.png" Type="http://schemas.openxmlformats.org/officeDocument/2006/relationships/image"/><Relationship Id="rId3" Target="../media/image8.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11.png" Type="http://schemas.openxmlformats.org/officeDocument/2006/relationships/image"/><Relationship Id="rId7" Target="../media/image12.svg" Type="http://schemas.openxmlformats.org/officeDocument/2006/relationships/image"/><Relationship Id="rId8" Target="../media/image13.png" Type="http://schemas.openxmlformats.org/officeDocument/2006/relationships/image"/><Relationship Id="rId9" Target="../media/image14.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8.png" Type="http://schemas.openxmlformats.org/officeDocument/2006/relationships/image"/><Relationship Id="rId5" Target="../media/image19.png" Type="http://schemas.openxmlformats.org/officeDocument/2006/relationships/image"/><Relationship Id="rId6" Target="../media/image20.png" Type="http://schemas.openxmlformats.org/officeDocument/2006/relationships/image"/><Relationship Id="rId7" Target="../media/image21.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22.png" Type="http://schemas.openxmlformats.org/officeDocument/2006/relationships/image"/><Relationship Id="rId5" Target="../media/image23.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6250" t="0" r="-6250" b="0"/>
            </a:stretch>
          </a:blipFill>
        </p:spPr>
      </p:sp>
      <p:sp>
        <p:nvSpPr>
          <p:cNvPr name="TextBox 3" id="3"/>
          <p:cNvSpPr txBox="true"/>
          <p:nvPr/>
        </p:nvSpPr>
        <p:spPr>
          <a:xfrm rot="0">
            <a:off x="294147" y="7426845"/>
            <a:ext cx="9751135" cy="2550161"/>
          </a:xfrm>
          <a:prstGeom prst="rect">
            <a:avLst/>
          </a:prstGeom>
        </p:spPr>
        <p:txBody>
          <a:bodyPr anchor="t" rtlCol="false" tIns="0" lIns="0" bIns="0" rIns="0">
            <a:spAutoFit/>
          </a:bodyPr>
          <a:lstStyle/>
          <a:p>
            <a:pPr algn="l">
              <a:lnSpc>
                <a:spcPts val="3409"/>
              </a:lnSpc>
            </a:pPr>
            <a:r>
              <a:rPr lang="en-US" b="true" sz="2199" spc="327">
                <a:solidFill>
                  <a:srgbClr val="000000"/>
                </a:solidFill>
                <a:latin typeface="Gotham Bold"/>
                <a:ea typeface="Gotham Bold"/>
                <a:cs typeface="Gotham Bold"/>
                <a:sym typeface="Gotham Bold"/>
              </a:rPr>
              <a:t>GROUP 9</a:t>
            </a:r>
          </a:p>
          <a:p>
            <a:pPr algn="l">
              <a:lnSpc>
                <a:spcPts val="3409"/>
              </a:lnSpc>
            </a:pPr>
            <a:r>
              <a:rPr lang="en-US" b="true" sz="2199" spc="327">
                <a:solidFill>
                  <a:srgbClr val="000000"/>
                </a:solidFill>
                <a:latin typeface="Gotham Bold"/>
                <a:ea typeface="Gotham Bold"/>
                <a:cs typeface="Gotham Bold"/>
                <a:sym typeface="Gotham Bold"/>
              </a:rPr>
              <a:t>A041: RISHABH PANDEY</a:t>
            </a:r>
          </a:p>
          <a:p>
            <a:pPr algn="l">
              <a:lnSpc>
                <a:spcPts val="3409"/>
              </a:lnSpc>
            </a:pPr>
            <a:r>
              <a:rPr lang="en-US" b="true" sz="2199" spc="327">
                <a:solidFill>
                  <a:srgbClr val="000000"/>
                </a:solidFill>
                <a:latin typeface="Gotham Bold"/>
                <a:ea typeface="Gotham Bold"/>
                <a:cs typeface="Gotham Bold"/>
                <a:sym typeface="Gotham Bold"/>
              </a:rPr>
              <a:t>A042: KEYUR PARKHI</a:t>
            </a:r>
          </a:p>
          <a:p>
            <a:pPr algn="l">
              <a:lnSpc>
                <a:spcPts val="3409"/>
              </a:lnSpc>
            </a:pPr>
            <a:r>
              <a:rPr lang="en-US" b="true" sz="2199" spc="327">
                <a:solidFill>
                  <a:srgbClr val="000000"/>
                </a:solidFill>
                <a:latin typeface="Gotham Bold"/>
                <a:ea typeface="Gotham Bold"/>
                <a:cs typeface="Gotham Bold"/>
                <a:sym typeface="Gotham Bold"/>
              </a:rPr>
              <a:t>A043: DARSHANA PARLE</a:t>
            </a:r>
          </a:p>
          <a:p>
            <a:pPr algn="l">
              <a:lnSpc>
                <a:spcPts val="3409"/>
              </a:lnSpc>
            </a:pPr>
            <a:r>
              <a:rPr lang="en-US" b="true" sz="2199" spc="327">
                <a:solidFill>
                  <a:srgbClr val="000000"/>
                </a:solidFill>
                <a:latin typeface="Gotham Bold"/>
                <a:ea typeface="Gotham Bold"/>
                <a:cs typeface="Gotham Bold"/>
                <a:sym typeface="Gotham Bold"/>
              </a:rPr>
              <a:t>A044: GAUTAMI PATANKAR</a:t>
            </a:r>
          </a:p>
          <a:p>
            <a:pPr algn="l">
              <a:lnSpc>
                <a:spcPts val="3409"/>
              </a:lnSpc>
            </a:pPr>
            <a:r>
              <a:rPr lang="en-US" b="true" sz="2199" spc="327">
                <a:solidFill>
                  <a:srgbClr val="000000"/>
                </a:solidFill>
                <a:latin typeface="Gotham Bold"/>
                <a:ea typeface="Gotham Bold"/>
                <a:cs typeface="Gotham Bold"/>
                <a:sym typeface="Gotham Bold"/>
              </a:rPr>
              <a:t>A046: NIRAJ PATIL</a:t>
            </a:r>
          </a:p>
        </p:txBody>
      </p:sp>
      <p:sp>
        <p:nvSpPr>
          <p:cNvPr name="TextBox 4" id="4"/>
          <p:cNvSpPr txBox="true"/>
          <p:nvPr/>
        </p:nvSpPr>
        <p:spPr>
          <a:xfrm rot="0">
            <a:off x="661424" y="2950961"/>
            <a:ext cx="16965153" cy="1962150"/>
          </a:xfrm>
          <a:prstGeom prst="rect">
            <a:avLst/>
          </a:prstGeom>
        </p:spPr>
        <p:txBody>
          <a:bodyPr anchor="t" rtlCol="false" tIns="0" lIns="0" bIns="0" rIns="0">
            <a:spAutoFit/>
          </a:bodyPr>
          <a:lstStyle/>
          <a:p>
            <a:pPr algn="ctr">
              <a:lnSpc>
                <a:spcPts val="7781"/>
              </a:lnSpc>
              <a:spcBef>
                <a:spcPct val="0"/>
              </a:spcBef>
            </a:pPr>
            <a:r>
              <a:rPr lang="en-US" b="true" sz="6484" spc="966">
                <a:solidFill>
                  <a:srgbClr val="000000"/>
                </a:solidFill>
                <a:latin typeface="Gotham Bold"/>
                <a:ea typeface="Gotham Bold"/>
                <a:cs typeface="Gotham Bold"/>
                <a:sym typeface="Gotham Bold"/>
              </a:rPr>
              <a:t>IMPROVISING CLINICAL TRIAL RECRUITMENT PROCESS</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EEEEEE"/>
        </a:solidFill>
      </p:bgPr>
    </p:bg>
    <p:spTree>
      <p:nvGrpSpPr>
        <p:cNvPr id="1" name=""/>
        <p:cNvGrpSpPr/>
        <p:nvPr/>
      </p:nvGrpSpPr>
      <p:grpSpPr>
        <a:xfrm>
          <a:off x="0" y="0"/>
          <a:ext cx="0" cy="0"/>
          <a:chOff x="0" y="0"/>
          <a:chExt cx="0" cy="0"/>
        </a:xfrm>
      </p:grpSpPr>
      <p:sp>
        <p:nvSpPr>
          <p:cNvPr name="Freeform 2" id="2"/>
          <p:cNvSpPr/>
          <p:nvPr/>
        </p:nvSpPr>
        <p:spPr>
          <a:xfrm flipH="false" flipV="false" rot="0">
            <a:off x="10972800" y="7543800"/>
            <a:ext cx="7315200" cy="2743200"/>
          </a:xfrm>
          <a:custGeom>
            <a:avLst/>
            <a:gdLst/>
            <a:ahLst/>
            <a:cxnLst/>
            <a:rect r="r" b="b" t="t" l="l"/>
            <a:pathLst>
              <a:path h="2743200" w="7315200">
                <a:moveTo>
                  <a:pt x="0" y="0"/>
                </a:moveTo>
                <a:lnTo>
                  <a:pt x="7315200" y="0"/>
                </a:lnTo>
                <a:lnTo>
                  <a:pt x="7315200" y="2743200"/>
                </a:lnTo>
                <a:lnTo>
                  <a:pt x="0" y="27432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8095152" y="6578838"/>
            <a:ext cx="8574802" cy="3236988"/>
          </a:xfrm>
          <a:custGeom>
            <a:avLst/>
            <a:gdLst/>
            <a:ahLst/>
            <a:cxnLst/>
            <a:rect r="r" b="b" t="t" l="l"/>
            <a:pathLst>
              <a:path h="3236988" w="8574802">
                <a:moveTo>
                  <a:pt x="0" y="0"/>
                </a:moveTo>
                <a:lnTo>
                  <a:pt x="8574802" y="0"/>
                </a:lnTo>
                <a:lnTo>
                  <a:pt x="8574802" y="3236987"/>
                </a:lnTo>
                <a:lnTo>
                  <a:pt x="0" y="3236987"/>
                </a:lnTo>
                <a:lnTo>
                  <a:pt x="0" y="0"/>
                </a:lnTo>
                <a:close/>
              </a:path>
            </a:pathLst>
          </a:custGeom>
          <a:blipFill>
            <a:blip r:embed="rId4"/>
            <a:stretch>
              <a:fillRect l="0" t="0" r="0" b="0"/>
            </a:stretch>
          </a:blipFill>
        </p:spPr>
      </p:sp>
      <p:sp>
        <p:nvSpPr>
          <p:cNvPr name="TextBox 4" id="4"/>
          <p:cNvSpPr txBox="true"/>
          <p:nvPr/>
        </p:nvSpPr>
        <p:spPr>
          <a:xfrm rot="0">
            <a:off x="439354" y="390525"/>
            <a:ext cx="16230600" cy="1228725"/>
          </a:xfrm>
          <a:prstGeom prst="rect">
            <a:avLst/>
          </a:prstGeom>
        </p:spPr>
        <p:txBody>
          <a:bodyPr anchor="t" rtlCol="false" tIns="0" lIns="0" bIns="0" rIns="0">
            <a:spAutoFit/>
          </a:bodyPr>
          <a:lstStyle/>
          <a:p>
            <a:pPr algn="l">
              <a:lnSpc>
                <a:spcPts val="9600"/>
              </a:lnSpc>
            </a:pPr>
            <a:r>
              <a:rPr lang="en-US" sz="8000" spc="-248">
                <a:solidFill>
                  <a:srgbClr val="000000"/>
                </a:solidFill>
                <a:latin typeface="Gotham"/>
                <a:ea typeface="Gotham"/>
                <a:cs typeface="Gotham"/>
                <a:sym typeface="Gotham"/>
              </a:rPr>
              <a:t>Working on Structured Data</a:t>
            </a:r>
          </a:p>
        </p:txBody>
      </p:sp>
      <p:sp>
        <p:nvSpPr>
          <p:cNvPr name="Freeform 5" id="5"/>
          <p:cNvSpPr/>
          <p:nvPr/>
        </p:nvSpPr>
        <p:spPr>
          <a:xfrm flipH="false" flipV="false" rot="0">
            <a:off x="1504802" y="2032736"/>
            <a:ext cx="5852693" cy="6683397"/>
          </a:xfrm>
          <a:custGeom>
            <a:avLst/>
            <a:gdLst/>
            <a:ahLst/>
            <a:cxnLst/>
            <a:rect r="r" b="b" t="t" l="l"/>
            <a:pathLst>
              <a:path h="6683397" w="5852693">
                <a:moveTo>
                  <a:pt x="0" y="0"/>
                </a:moveTo>
                <a:lnTo>
                  <a:pt x="5852693" y="0"/>
                </a:lnTo>
                <a:lnTo>
                  <a:pt x="5852693" y="6683397"/>
                </a:lnTo>
                <a:lnTo>
                  <a:pt x="0" y="6683397"/>
                </a:lnTo>
                <a:lnTo>
                  <a:pt x="0" y="0"/>
                </a:lnTo>
                <a:close/>
              </a:path>
            </a:pathLst>
          </a:custGeom>
          <a:blipFill>
            <a:blip r:embed="rId5"/>
            <a:stretch>
              <a:fillRect l="0" t="0" r="0" b="0"/>
            </a:stretch>
          </a:blipFill>
        </p:spPr>
      </p:sp>
      <p:sp>
        <p:nvSpPr>
          <p:cNvPr name="Freeform 6" id="6"/>
          <p:cNvSpPr/>
          <p:nvPr/>
        </p:nvSpPr>
        <p:spPr>
          <a:xfrm flipH="true" flipV="false" rot="-5400000">
            <a:off x="7871071" y="4367599"/>
            <a:ext cx="1732272" cy="2418146"/>
          </a:xfrm>
          <a:custGeom>
            <a:avLst/>
            <a:gdLst/>
            <a:ahLst/>
            <a:cxnLst/>
            <a:rect r="r" b="b" t="t" l="l"/>
            <a:pathLst>
              <a:path h="2418146" w="1732272">
                <a:moveTo>
                  <a:pt x="1732272" y="0"/>
                </a:moveTo>
                <a:lnTo>
                  <a:pt x="0" y="0"/>
                </a:lnTo>
                <a:lnTo>
                  <a:pt x="0" y="2418146"/>
                </a:lnTo>
                <a:lnTo>
                  <a:pt x="1732272" y="2418146"/>
                </a:lnTo>
                <a:lnTo>
                  <a:pt x="1732272"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EEEEEE"/>
        </a:solidFill>
      </p:bgPr>
    </p:bg>
    <p:spTree>
      <p:nvGrpSpPr>
        <p:cNvPr id="1" name=""/>
        <p:cNvGrpSpPr/>
        <p:nvPr/>
      </p:nvGrpSpPr>
      <p:grpSpPr>
        <a:xfrm>
          <a:off x="0" y="0"/>
          <a:ext cx="0" cy="0"/>
          <a:chOff x="0" y="0"/>
          <a:chExt cx="0" cy="0"/>
        </a:xfrm>
      </p:grpSpPr>
      <p:sp>
        <p:nvSpPr>
          <p:cNvPr name="Freeform 2" id="2"/>
          <p:cNvSpPr/>
          <p:nvPr/>
        </p:nvSpPr>
        <p:spPr>
          <a:xfrm flipH="false" flipV="false" rot="0">
            <a:off x="10972800" y="7543800"/>
            <a:ext cx="7315200" cy="2743200"/>
          </a:xfrm>
          <a:custGeom>
            <a:avLst/>
            <a:gdLst/>
            <a:ahLst/>
            <a:cxnLst/>
            <a:rect r="r" b="b" t="t" l="l"/>
            <a:pathLst>
              <a:path h="2743200" w="7315200">
                <a:moveTo>
                  <a:pt x="0" y="0"/>
                </a:moveTo>
                <a:lnTo>
                  <a:pt x="7315200" y="0"/>
                </a:lnTo>
                <a:lnTo>
                  <a:pt x="7315200" y="2743200"/>
                </a:lnTo>
                <a:lnTo>
                  <a:pt x="0" y="27432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9658133" y="5504348"/>
            <a:ext cx="8122612" cy="4320157"/>
          </a:xfrm>
          <a:custGeom>
            <a:avLst/>
            <a:gdLst/>
            <a:ahLst/>
            <a:cxnLst/>
            <a:rect r="r" b="b" t="t" l="l"/>
            <a:pathLst>
              <a:path h="4320157" w="8122612">
                <a:moveTo>
                  <a:pt x="0" y="0"/>
                </a:moveTo>
                <a:lnTo>
                  <a:pt x="8122612" y="0"/>
                </a:lnTo>
                <a:lnTo>
                  <a:pt x="8122612" y="4320157"/>
                </a:lnTo>
                <a:lnTo>
                  <a:pt x="0" y="4320157"/>
                </a:lnTo>
                <a:lnTo>
                  <a:pt x="0" y="0"/>
                </a:lnTo>
                <a:close/>
              </a:path>
            </a:pathLst>
          </a:custGeom>
          <a:blipFill>
            <a:blip r:embed="rId4"/>
            <a:stretch>
              <a:fillRect l="0" t="0" r="-49296" b="0"/>
            </a:stretch>
          </a:blipFill>
        </p:spPr>
      </p:sp>
      <p:sp>
        <p:nvSpPr>
          <p:cNvPr name="Freeform 4" id="4"/>
          <p:cNvSpPr/>
          <p:nvPr/>
        </p:nvSpPr>
        <p:spPr>
          <a:xfrm flipH="false" flipV="false" rot="0">
            <a:off x="439354" y="1900749"/>
            <a:ext cx="7804751" cy="2852498"/>
          </a:xfrm>
          <a:custGeom>
            <a:avLst/>
            <a:gdLst/>
            <a:ahLst/>
            <a:cxnLst/>
            <a:rect r="r" b="b" t="t" l="l"/>
            <a:pathLst>
              <a:path h="2852498" w="7804751">
                <a:moveTo>
                  <a:pt x="0" y="0"/>
                </a:moveTo>
                <a:lnTo>
                  <a:pt x="7804751" y="0"/>
                </a:lnTo>
                <a:lnTo>
                  <a:pt x="7804751" y="2852498"/>
                </a:lnTo>
                <a:lnTo>
                  <a:pt x="0" y="2852498"/>
                </a:lnTo>
                <a:lnTo>
                  <a:pt x="0" y="0"/>
                </a:lnTo>
                <a:close/>
              </a:path>
            </a:pathLst>
          </a:custGeom>
          <a:blipFill>
            <a:blip r:embed="rId5"/>
            <a:stretch>
              <a:fillRect l="0" t="0" r="0" b="0"/>
            </a:stretch>
          </a:blipFill>
        </p:spPr>
      </p:sp>
      <p:sp>
        <p:nvSpPr>
          <p:cNvPr name="Freeform 5" id="5"/>
          <p:cNvSpPr/>
          <p:nvPr/>
        </p:nvSpPr>
        <p:spPr>
          <a:xfrm flipH="false" flipV="false" rot="0">
            <a:off x="1028700" y="4807367"/>
            <a:ext cx="5979621" cy="336133"/>
          </a:xfrm>
          <a:custGeom>
            <a:avLst/>
            <a:gdLst/>
            <a:ahLst/>
            <a:cxnLst/>
            <a:rect r="r" b="b" t="t" l="l"/>
            <a:pathLst>
              <a:path h="336133" w="5979621">
                <a:moveTo>
                  <a:pt x="0" y="0"/>
                </a:moveTo>
                <a:lnTo>
                  <a:pt x="5979621" y="0"/>
                </a:lnTo>
                <a:lnTo>
                  <a:pt x="5979621" y="336133"/>
                </a:lnTo>
                <a:lnTo>
                  <a:pt x="0" y="336133"/>
                </a:lnTo>
                <a:lnTo>
                  <a:pt x="0" y="0"/>
                </a:lnTo>
                <a:close/>
              </a:path>
            </a:pathLst>
          </a:custGeom>
          <a:blipFill>
            <a:blip r:embed="rId6"/>
            <a:stretch>
              <a:fillRect l="0" t="0" r="0" b="0"/>
            </a:stretch>
          </a:blipFill>
        </p:spPr>
      </p:sp>
      <p:sp>
        <p:nvSpPr>
          <p:cNvPr name="Freeform 6" id="6"/>
          <p:cNvSpPr/>
          <p:nvPr/>
        </p:nvSpPr>
        <p:spPr>
          <a:xfrm flipH="false" flipV="false" rot="0">
            <a:off x="439354" y="5200650"/>
            <a:ext cx="7804751" cy="2154918"/>
          </a:xfrm>
          <a:custGeom>
            <a:avLst/>
            <a:gdLst/>
            <a:ahLst/>
            <a:cxnLst/>
            <a:rect r="r" b="b" t="t" l="l"/>
            <a:pathLst>
              <a:path h="2154918" w="7804751">
                <a:moveTo>
                  <a:pt x="0" y="0"/>
                </a:moveTo>
                <a:lnTo>
                  <a:pt x="7804751" y="0"/>
                </a:lnTo>
                <a:lnTo>
                  <a:pt x="7804751" y="2154918"/>
                </a:lnTo>
                <a:lnTo>
                  <a:pt x="0" y="2154918"/>
                </a:lnTo>
                <a:lnTo>
                  <a:pt x="0" y="0"/>
                </a:lnTo>
                <a:close/>
              </a:path>
            </a:pathLst>
          </a:custGeom>
          <a:blipFill>
            <a:blip r:embed="rId7"/>
            <a:stretch>
              <a:fillRect l="0" t="0" r="-607" b="0"/>
            </a:stretch>
          </a:blipFill>
        </p:spPr>
      </p:sp>
      <p:sp>
        <p:nvSpPr>
          <p:cNvPr name="Freeform 7" id="7"/>
          <p:cNvSpPr/>
          <p:nvPr/>
        </p:nvSpPr>
        <p:spPr>
          <a:xfrm flipH="false" flipV="false" rot="0">
            <a:off x="1147094" y="7412718"/>
            <a:ext cx="5861227" cy="503418"/>
          </a:xfrm>
          <a:custGeom>
            <a:avLst/>
            <a:gdLst/>
            <a:ahLst/>
            <a:cxnLst/>
            <a:rect r="r" b="b" t="t" l="l"/>
            <a:pathLst>
              <a:path h="503418" w="5861227">
                <a:moveTo>
                  <a:pt x="0" y="0"/>
                </a:moveTo>
                <a:lnTo>
                  <a:pt x="5861227" y="0"/>
                </a:lnTo>
                <a:lnTo>
                  <a:pt x="5861227" y="503418"/>
                </a:lnTo>
                <a:lnTo>
                  <a:pt x="0" y="503418"/>
                </a:lnTo>
                <a:lnTo>
                  <a:pt x="0" y="0"/>
                </a:lnTo>
                <a:close/>
              </a:path>
            </a:pathLst>
          </a:custGeom>
          <a:blipFill>
            <a:blip r:embed="rId8"/>
            <a:stretch>
              <a:fillRect l="0" t="0" r="0" b="0"/>
            </a:stretch>
          </a:blipFill>
        </p:spPr>
      </p:sp>
      <p:sp>
        <p:nvSpPr>
          <p:cNvPr name="Freeform 8" id="8"/>
          <p:cNvSpPr/>
          <p:nvPr/>
        </p:nvSpPr>
        <p:spPr>
          <a:xfrm flipH="true" flipV="false" rot="-5400000">
            <a:off x="8897591" y="3331192"/>
            <a:ext cx="1732272" cy="2418146"/>
          </a:xfrm>
          <a:custGeom>
            <a:avLst/>
            <a:gdLst/>
            <a:ahLst/>
            <a:cxnLst/>
            <a:rect r="r" b="b" t="t" l="l"/>
            <a:pathLst>
              <a:path h="2418146" w="1732272">
                <a:moveTo>
                  <a:pt x="1732272" y="0"/>
                </a:moveTo>
                <a:lnTo>
                  <a:pt x="0" y="0"/>
                </a:lnTo>
                <a:lnTo>
                  <a:pt x="0" y="2418147"/>
                </a:lnTo>
                <a:lnTo>
                  <a:pt x="1732272" y="2418147"/>
                </a:lnTo>
                <a:lnTo>
                  <a:pt x="1732272"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9" id="9"/>
          <p:cNvSpPr txBox="true"/>
          <p:nvPr/>
        </p:nvSpPr>
        <p:spPr>
          <a:xfrm rot="0">
            <a:off x="439354" y="390525"/>
            <a:ext cx="16230600" cy="1228725"/>
          </a:xfrm>
          <a:prstGeom prst="rect">
            <a:avLst/>
          </a:prstGeom>
        </p:spPr>
        <p:txBody>
          <a:bodyPr anchor="t" rtlCol="false" tIns="0" lIns="0" bIns="0" rIns="0">
            <a:spAutoFit/>
          </a:bodyPr>
          <a:lstStyle/>
          <a:p>
            <a:pPr algn="l">
              <a:lnSpc>
                <a:spcPts val="9600"/>
              </a:lnSpc>
            </a:pPr>
            <a:r>
              <a:rPr lang="en-US" sz="8000" spc="-248">
                <a:solidFill>
                  <a:srgbClr val="000000"/>
                </a:solidFill>
                <a:latin typeface="Gotham"/>
                <a:ea typeface="Gotham"/>
                <a:cs typeface="Gotham"/>
                <a:sym typeface="Gotham"/>
              </a:rPr>
              <a:t>Working on Structured Data</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EEEEEE"/>
        </a:solidFill>
      </p:bgPr>
    </p:bg>
    <p:spTree>
      <p:nvGrpSpPr>
        <p:cNvPr id="1" name=""/>
        <p:cNvGrpSpPr/>
        <p:nvPr/>
      </p:nvGrpSpPr>
      <p:grpSpPr>
        <a:xfrm>
          <a:off x="0" y="0"/>
          <a:ext cx="0" cy="0"/>
          <a:chOff x="0" y="0"/>
          <a:chExt cx="0" cy="0"/>
        </a:xfrm>
      </p:grpSpPr>
      <p:sp>
        <p:nvSpPr>
          <p:cNvPr name="Freeform 2" id="2"/>
          <p:cNvSpPr/>
          <p:nvPr/>
        </p:nvSpPr>
        <p:spPr>
          <a:xfrm flipH="false" flipV="false" rot="0">
            <a:off x="1500920" y="1619250"/>
            <a:ext cx="14107468" cy="7886700"/>
          </a:xfrm>
          <a:custGeom>
            <a:avLst/>
            <a:gdLst/>
            <a:ahLst/>
            <a:cxnLst/>
            <a:rect r="r" b="b" t="t" l="l"/>
            <a:pathLst>
              <a:path h="7886700" w="14107468">
                <a:moveTo>
                  <a:pt x="0" y="0"/>
                </a:moveTo>
                <a:lnTo>
                  <a:pt x="14107468" y="0"/>
                </a:lnTo>
                <a:lnTo>
                  <a:pt x="14107468" y="7886700"/>
                </a:lnTo>
                <a:lnTo>
                  <a:pt x="0" y="7886700"/>
                </a:lnTo>
                <a:lnTo>
                  <a:pt x="0" y="0"/>
                </a:lnTo>
                <a:close/>
              </a:path>
            </a:pathLst>
          </a:custGeom>
          <a:blipFill>
            <a:blip r:embed="rId2"/>
            <a:stretch>
              <a:fillRect l="0" t="-2968" r="0" b="-26046"/>
            </a:stretch>
          </a:blipFill>
        </p:spPr>
      </p:sp>
      <p:sp>
        <p:nvSpPr>
          <p:cNvPr name="TextBox 3" id="3"/>
          <p:cNvSpPr txBox="true"/>
          <p:nvPr/>
        </p:nvSpPr>
        <p:spPr>
          <a:xfrm rot="0">
            <a:off x="439354" y="390525"/>
            <a:ext cx="16230600" cy="1228725"/>
          </a:xfrm>
          <a:prstGeom prst="rect">
            <a:avLst/>
          </a:prstGeom>
        </p:spPr>
        <p:txBody>
          <a:bodyPr anchor="t" rtlCol="false" tIns="0" lIns="0" bIns="0" rIns="0">
            <a:spAutoFit/>
          </a:bodyPr>
          <a:lstStyle/>
          <a:p>
            <a:pPr algn="l">
              <a:lnSpc>
                <a:spcPts val="9600"/>
              </a:lnSpc>
            </a:pPr>
            <a:r>
              <a:rPr lang="en-US" sz="8000" spc="-248">
                <a:solidFill>
                  <a:srgbClr val="000000"/>
                </a:solidFill>
                <a:latin typeface="Gotham"/>
                <a:ea typeface="Gotham"/>
                <a:cs typeface="Gotham"/>
                <a:sym typeface="Gotham"/>
              </a:rPr>
              <a:t>Working on Structured Data</a:t>
            </a:r>
          </a:p>
        </p:txBody>
      </p:sp>
      <p:sp>
        <p:nvSpPr>
          <p:cNvPr name="Freeform 4" id="4"/>
          <p:cNvSpPr/>
          <p:nvPr/>
        </p:nvSpPr>
        <p:spPr>
          <a:xfrm flipH="false" flipV="false" rot="0">
            <a:off x="10972800" y="7543800"/>
            <a:ext cx="7315200" cy="2743200"/>
          </a:xfrm>
          <a:custGeom>
            <a:avLst/>
            <a:gdLst/>
            <a:ahLst/>
            <a:cxnLst/>
            <a:rect r="r" b="b" t="t" l="l"/>
            <a:pathLst>
              <a:path h="2743200" w="7315200">
                <a:moveTo>
                  <a:pt x="0" y="0"/>
                </a:moveTo>
                <a:lnTo>
                  <a:pt x="7315200" y="0"/>
                </a:lnTo>
                <a:lnTo>
                  <a:pt x="7315200" y="2743200"/>
                </a:lnTo>
                <a:lnTo>
                  <a:pt x="0" y="27432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EEEEEE"/>
        </a:solidFill>
      </p:bgPr>
    </p:bg>
    <p:spTree>
      <p:nvGrpSpPr>
        <p:cNvPr id="1" name=""/>
        <p:cNvGrpSpPr/>
        <p:nvPr/>
      </p:nvGrpSpPr>
      <p:grpSpPr>
        <a:xfrm>
          <a:off x="0" y="0"/>
          <a:ext cx="0" cy="0"/>
          <a:chOff x="0" y="0"/>
          <a:chExt cx="0" cy="0"/>
        </a:xfrm>
      </p:grpSpPr>
      <p:sp>
        <p:nvSpPr>
          <p:cNvPr name="TextBox 2" id="2"/>
          <p:cNvSpPr txBox="true"/>
          <p:nvPr/>
        </p:nvSpPr>
        <p:spPr>
          <a:xfrm rot="0">
            <a:off x="564675" y="571706"/>
            <a:ext cx="16230600" cy="1228725"/>
          </a:xfrm>
          <a:prstGeom prst="rect">
            <a:avLst/>
          </a:prstGeom>
        </p:spPr>
        <p:txBody>
          <a:bodyPr anchor="t" rtlCol="false" tIns="0" lIns="0" bIns="0" rIns="0">
            <a:spAutoFit/>
          </a:bodyPr>
          <a:lstStyle/>
          <a:p>
            <a:pPr algn="l">
              <a:lnSpc>
                <a:spcPts val="9600"/>
              </a:lnSpc>
            </a:pPr>
            <a:r>
              <a:rPr lang="en-US" sz="8000" spc="-248">
                <a:solidFill>
                  <a:srgbClr val="000000"/>
                </a:solidFill>
                <a:latin typeface="Gotham"/>
                <a:ea typeface="Gotham"/>
                <a:cs typeface="Gotham"/>
                <a:sym typeface="Gotham"/>
              </a:rPr>
              <a:t>Working on Structured Data</a:t>
            </a:r>
          </a:p>
        </p:txBody>
      </p:sp>
      <p:sp>
        <p:nvSpPr>
          <p:cNvPr name="TextBox 3" id="3"/>
          <p:cNvSpPr txBox="true"/>
          <p:nvPr/>
        </p:nvSpPr>
        <p:spPr>
          <a:xfrm rot="0">
            <a:off x="564675" y="6949332"/>
            <a:ext cx="16224583" cy="596901"/>
          </a:xfrm>
          <a:prstGeom prst="rect">
            <a:avLst/>
          </a:prstGeom>
        </p:spPr>
        <p:txBody>
          <a:bodyPr anchor="t" rtlCol="false" tIns="0" lIns="0" bIns="0" rIns="0">
            <a:spAutoFit/>
          </a:bodyPr>
          <a:lstStyle/>
          <a:p>
            <a:pPr algn="just">
              <a:lnSpc>
                <a:spcPts val="4899"/>
              </a:lnSpc>
            </a:pPr>
            <a:r>
              <a:rPr lang="en-US" sz="3499" b="true">
                <a:solidFill>
                  <a:srgbClr val="000000"/>
                </a:solidFill>
                <a:latin typeface="Gotham Bold"/>
                <a:ea typeface="Gotham Bold"/>
                <a:cs typeface="Gotham Bold"/>
                <a:sym typeface="Gotham Bold"/>
              </a:rPr>
              <a:t>What Needs to Be Improved </a:t>
            </a:r>
          </a:p>
        </p:txBody>
      </p:sp>
      <p:sp>
        <p:nvSpPr>
          <p:cNvPr name="TextBox 4" id="4"/>
          <p:cNvSpPr txBox="true"/>
          <p:nvPr/>
        </p:nvSpPr>
        <p:spPr>
          <a:xfrm rot="0">
            <a:off x="564675" y="7927232"/>
            <a:ext cx="17293153" cy="1626489"/>
          </a:xfrm>
          <a:prstGeom prst="rect">
            <a:avLst/>
          </a:prstGeom>
        </p:spPr>
        <p:txBody>
          <a:bodyPr anchor="t" rtlCol="false" tIns="0" lIns="0" bIns="0" rIns="0">
            <a:spAutoFit/>
          </a:bodyPr>
          <a:lstStyle/>
          <a:p>
            <a:pPr algn="l" marL="505206" indent="-252603" lvl="1">
              <a:lnSpc>
                <a:spcPts val="3276"/>
              </a:lnSpc>
              <a:buAutoNum type="arabicPeriod" startAt="1"/>
            </a:pPr>
            <a:r>
              <a:rPr lang="en-US" b="true" sz="2340">
                <a:solidFill>
                  <a:srgbClr val="000000"/>
                </a:solidFill>
                <a:latin typeface="Gotham Bold"/>
                <a:ea typeface="Gotham Bold"/>
                <a:cs typeface="Gotham Bold"/>
                <a:sym typeface="Gotham Bold"/>
              </a:rPr>
              <a:t>Advanced NLP</a:t>
            </a:r>
            <a:r>
              <a:rPr lang="en-US" sz="2340">
                <a:solidFill>
                  <a:srgbClr val="000000"/>
                </a:solidFill>
                <a:latin typeface="Gotham"/>
                <a:ea typeface="Gotham"/>
                <a:cs typeface="Gotham"/>
                <a:sym typeface="Gotham"/>
              </a:rPr>
              <a:t>: Employ entity recognition, negation handling, and synonym matching.</a:t>
            </a:r>
          </a:p>
          <a:p>
            <a:pPr algn="l" marL="505206" indent="-252603" lvl="1">
              <a:lnSpc>
                <a:spcPts val="3276"/>
              </a:lnSpc>
              <a:buAutoNum type="arabicPeriod" startAt="1"/>
            </a:pPr>
            <a:r>
              <a:rPr lang="en-US" b="true" sz="2340">
                <a:solidFill>
                  <a:srgbClr val="000000"/>
                </a:solidFill>
                <a:latin typeface="Gotham Bold"/>
                <a:ea typeface="Gotham Bold"/>
                <a:cs typeface="Gotham Bold"/>
                <a:sym typeface="Gotham Bold"/>
              </a:rPr>
              <a:t>Standardized Terminology</a:t>
            </a:r>
            <a:r>
              <a:rPr lang="en-US" sz="2340">
                <a:solidFill>
                  <a:srgbClr val="000000"/>
                </a:solidFill>
                <a:latin typeface="Gotham"/>
                <a:ea typeface="Gotham"/>
                <a:cs typeface="Gotham"/>
                <a:sym typeface="Gotham"/>
              </a:rPr>
              <a:t>: Utilize UMLS or SNOMED CT for consistent medical terms.</a:t>
            </a:r>
          </a:p>
          <a:p>
            <a:pPr algn="l" marL="505206" indent="-252603" lvl="1">
              <a:lnSpc>
                <a:spcPts val="3276"/>
              </a:lnSpc>
              <a:buAutoNum type="arabicPeriod" startAt="1"/>
            </a:pPr>
            <a:r>
              <a:rPr lang="en-US" b="true" sz="2340">
                <a:solidFill>
                  <a:srgbClr val="000000"/>
                </a:solidFill>
                <a:latin typeface="Gotham Bold"/>
                <a:ea typeface="Gotham Bold"/>
                <a:cs typeface="Gotham Bold"/>
                <a:sym typeface="Gotham Bold"/>
              </a:rPr>
              <a:t>Contextual Understanding</a:t>
            </a:r>
            <a:r>
              <a:rPr lang="en-US" sz="2340">
                <a:solidFill>
                  <a:srgbClr val="000000"/>
                </a:solidFill>
                <a:latin typeface="Gotham"/>
                <a:ea typeface="Gotham"/>
                <a:cs typeface="Gotham"/>
                <a:sym typeface="Gotham"/>
              </a:rPr>
              <a:t>: Incorporate time-based logic and temporal reasoning.</a:t>
            </a:r>
          </a:p>
          <a:p>
            <a:pPr algn="l" marL="505206" indent="-252603" lvl="1">
              <a:lnSpc>
                <a:spcPts val="3276"/>
              </a:lnSpc>
              <a:buAutoNum type="arabicPeriod" startAt="1"/>
            </a:pPr>
            <a:r>
              <a:rPr lang="en-US" b="true" sz="2340">
                <a:solidFill>
                  <a:srgbClr val="000000"/>
                </a:solidFill>
                <a:latin typeface="Gotham Bold"/>
                <a:ea typeface="Gotham Bold"/>
                <a:cs typeface="Gotham Bold"/>
                <a:sym typeface="Gotham Bold"/>
              </a:rPr>
              <a:t>Machine Learning Models</a:t>
            </a:r>
            <a:r>
              <a:rPr lang="en-US" sz="2340">
                <a:solidFill>
                  <a:srgbClr val="000000"/>
                </a:solidFill>
                <a:latin typeface="Gotham"/>
                <a:ea typeface="Gotham"/>
                <a:cs typeface="Gotham"/>
                <a:sym typeface="Gotham"/>
              </a:rPr>
              <a:t>: Train on structured data for automated pattern recognition.</a:t>
            </a:r>
          </a:p>
        </p:txBody>
      </p:sp>
      <p:sp>
        <p:nvSpPr>
          <p:cNvPr name="TextBox 5" id="5"/>
          <p:cNvSpPr txBox="true"/>
          <p:nvPr/>
        </p:nvSpPr>
        <p:spPr>
          <a:xfrm rot="0">
            <a:off x="564675" y="2162381"/>
            <a:ext cx="16224583" cy="596901"/>
          </a:xfrm>
          <a:prstGeom prst="rect">
            <a:avLst/>
          </a:prstGeom>
        </p:spPr>
        <p:txBody>
          <a:bodyPr anchor="t" rtlCol="false" tIns="0" lIns="0" bIns="0" rIns="0">
            <a:spAutoFit/>
          </a:bodyPr>
          <a:lstStyle/>
          <a:p>
            <a:pPr algn="just">
              <a:lnSpc>
                <a:spcPts val="4899"/>
              </a:lnSpc>
            </a:pPr>
            <a:r>
              <a:rPr lang="en-US" sz="3499" b="true">
                <a:solidFill>
                  <a:srgbClr val="000000"/>
                </a:solidFill>
                <a:latin typeface="Gotham Bold"/>
                <a:ea typeface="Gotham Bold"/>
                <a:cs typeface="Gotham Bold"/>
                <a:sym typeface="Gotham Bold"/>
              </a:rPr>
              <a:t>Conclusion</a:t>
            </a:r>
          </a:p>
        </p:txBody>
      </p:sp>
      <p:sp>
        <p:nvSpPr>
          <p:cNvPr name="TextBox 6" id="6"/>
          <p:cNvSpPr txBox="true"/>
          <p:nvPr/>
        </p:nvSpPr>
        <p:spPr>
          <a:xfrm rot="0">
            <a:off x="564675" y="3016628"/>
            <a:ext cx="17485374" cy="3264744"/>
          </a:xfrm>
          <a:prstGeom prst="rect">
            <a:avLst/>
          </a:prstGeom>
        </p:spPr>
        <p:txBody>
          <a:bodyPr anchor="t" rtlCol="false" tIns="0" lIns="0" bIns="0" rIns="0">
            <a:spAutoFit/>
          </a:bodyPr>
          <a:lstStyle/>
          <a:p>
            <a:pPr algn="l">
              <a:lnSpc>
                <a:spcPts val="3278"/>
              </a:lnSpc>
            </a:pPr>
            <a:r>
              <a:rPr lang="en-US" sz="2341">
                <a:solidFill>
                  <a:srgbClr val="000000"/>
                </a:solidFill>
                <a:latin typeface="Gotham"/>
                <a:ea typeface="Gotham"/>
                <a:cs typeface="Gotham"/>
                <a:sym typeface="Gotham"/>
              </a:rPr>
              <a:t>The whole process showe</a:t>
            </a:r>
            <a:r>
              <a:rPr lang="en-US" sz="2341">
                <a:solidFill>
                  <a:srgbClr val="000000"/>
                </a:solidFill>
                <a:latin typeface="Gotham"/>
                <a:ea typeface="Gotham"/>
                <a:cs typeface="Gotham"/>
                <a:sym typeface="Gotham"/>
              </a:rPr>
              <a:t>d us how difficult it is to work with unstructured EHR data and why just converting it into tables isn’t enough. There are logical gaps, language variations, and context issues that break the matching system. Machine learning, especially ensemble learning, helps us learn these patterns from the data and improves recruitment prediction. But for that, accurate structuring and contextual understanding is still the most important step.</a:t>
            </a:r>
          </a:p>
          <a:p>
            <a:pPr algn="l">
              <a:lnSpc>
                <a:spcPts val="3278"/>
              </a:lnSpc>
            </a:pPr>
            <a:r>
              <a:rPr lang="en-US" sz="2341">
                <a:solidFill>
                  <a:srgbClr val="000000"/>
                </a:solidFill>
                <a:latin typeface="Gotham"/>
                <a:ea typeface="Gotham"/>
                <a:cs typeface="Gotham"/>
                <a:sym typeface="Gotham"/>
              </a:rPr>
              <a:t> This project clearly highlights that:</a:t>
            </a:r>
          </a:p>
          <a:p>
            <a:pPr algn="l" marL="505587" indent="-252793" lvl="1">
              <a:lnSpc>
                <a:spcPts val="3278"/>
              </a:lnSpc>
              <a:buAutoNum type="arabicPeriod" startAt="1"/>
            </a:pPr>
            <a:r>
              <a:rPr lang="en-US" sz="2341">
                <a:solidFill>
                  <a:srgbClr val="000000"/>
                </a:solidFill>
                <a:latin typeface="Gotham"/>
                <a:ea typeface="Gotham"/>
                <a:cs typeface="Gotham"/>
                <a:sym typeface="Gotham"/>
              </a:rPr>
              <a:t>  Structuring unstructured data is not just about format, it’s about understanding what the data means.</a:t>
            </a:r>
          </a:p>
          <a:p>
            <a:pPr algn="l" marL="505587" indent="-252793" lvl="1">
              <a:lnSpc>
                <a:spcPts val="3278"/>
              </a:lnSpc>
              <a:buAutoNum type="arabicPeriod" startAt="1"/>
            </a:pPr>
            <a:r>
              <a:rPr lang="en-US" sz="2341">
                <a:solidFill>
                  <a:srgbClr val="000000"/>
                </a:solidFill>
                <a:latin typeface="Gotham"/>
                <a:ea typeface="Gotham"/>
                <a:cs typeface="Gotham"/>
                <a:sym typeface="Gotham"/>
              </a:rPr>
              <a:t>  Errors in structuring directly affect machine learning results. </a:t>
            </a:r>
          </a:p>
          <a:p>
            <a:pPr algn="l" marL="505587" indent="-252793" lvl="1">
              <a:lnSpc>
                <a:spcPts val="3278"/>
              </a:lnSpc>
              <a:buAutoNum type="arabicPeriod" startAt="1"/>
            </a:pPr>
            <a:r>
              <a:rPr lang="en-US" sz="2341">
                <a:solidFill>
                  <a:srgbClr val="000000"/>
                </a:solidFill>
                <a:latin typeface="Gotham"/>
                <a:ea typeface="Gotham"/>
                <a:cs typeface="Gotham"/>
                <a:sym typeface="Gotham"/>
              </a:rPr>
              <a:t> We need better tools like NLP and smarter models to make clinical trial recruitment efficient and reliable.</a:t>
            </a:r>
          </a:p>
        </p:txBody>
      </p:sp>
      <p:sp>
        <p:nvSpPr>
          <p:cNvPr name="Freeform 7" id="7"/>
          <p:cNvSpPr/>
          <p:nvPr/>
        </p:nvSpPr>
        <p:spPr>
          <a:xfrm flipH="false" flipV="false" rot="0">
            <a:off x="10972800" y="7546232"/>
            <a:ext cx="7315200" cy="2743200"/>
          </a:xfrm>
          <a:custGeom>
            <a:avLst/>
            <a:gdLst/>
            <a:ahLst/>
            <a:cxnLst/>
            <a:rect r="r" b="b" t="t" l="l"/>
            <a:pathLst>
              <a:path h="2743200" w="7315200">
                <a:moveTo>
                  <a:pt x="0" y="0"/>
                </a:moveTo>
                <a:lnTo>
                  <a:pt x="7315200" y="0"/>
                </a:lnTo>
                <a:lnTo>
                  <a:pt x="7315200" y="2743200"/>
                </a:lnTo>
                <a:lnTo>
                  <a:pt x="0" y="27432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EEEEEE"/>
        </a:solidFill>
      </p:bgPr>
    </p:bg>
    <p:spTree>
      <p:nvGrpSpPr>
        <p:cNvPr id="1" name=""/>
        <p:cNvGrpSpPr/>
        <p:nvPr/>
      </p:nvGrpSpPr>
      <p:grpSpPr>
        <a:xfrm>
          <a:off x="0" y="0"/>
          <a:ext cx="0" cy="0"/>
          <a:chOff x="0" y="0"/>
          <a:chExt cx="0" cy="0"/>
        </a:xfrm>
      </p:grpSpPr>
      <p:sp>
        <p:nvSpPr>
          <p:cNvPr name="Freeform 2" id="2"/>
          <p:cNvSpPr/>
          <p:nvPr/>
        </p:nvSpPr>
        <p:spPr>
          <a:xfrm flipH="false" flipV="false" rot="0">
            <a:off x="10972800" y="7546232"/>
            <a:ext cx="7315200" cy="2743200"/>
          </a:xfrm>
          <a:custGeom>
            <a:avLst/>
            <a:gdLst/>
            <a:ahLst/>
            <a:cxnLst/>
            <a:rect r="r" b="b" t="t" l="l"/>
            <a:pathLst>
              <a:path h="2743200" w="7315200">
                <a:moveTo>
                  <a:pt x="0" y="0"/>
                </a:moveTo>
                <a:lnTo>
                  <a:pt x="7315200" y="0"/>
                </a:lnTo>
                <a:lnTo>
                  <a:pt x="7315200" y="2743200"/>
                </a:lnTo>
                <a:lnTo>
                  <a:pt x="0" y="27432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622472" y="182099"/>
            <a:ext cx="16230600" cy="1228725"/>
          </a:xfrm>
          <a:prstGeom prst="rect">
            <a:avLst/>
          </a:prstGeom>
        </p:spPr>
        <p:txBody>
          <a:bodyPr anchor="t" rtlCol="false" tIns="0" lIns="0" bIns="0" rIns="0">
            <a:spAutoFit/>
          </a:bodyPr>
          <a:lstStyle/>
          <a:p>
            <a:pPr algn="l">
              <a:lnSpc>
                <a:spcPts val="9600"/>
              </a:lnSpc>
            </a:pPr>
            <a:r>
              <a:rPr lang="en-US" sz="8000" spc="-248">
                <a:solidFill>
                  <a:srgbClr val="000000"/>
                </a:solidFill>
                <a:latin typeface="Gotham"/>
                <a:ea typeface="Gotham"/>
                <a:cs typeface="Gotham"/>
                <a:sym typeface="Gotham"/>
              </a:rPr>
              <a:t>BERT</a:t>
            </a:r>
          </a:p>
        </p:txBody>
      </p:sp>
      <p:sp>
        <p:nvSpPr>
          <p:cNvPr name="TextBox 4" id="4"/>
          <p:cNvSpPr txBox="true"/>
          <p:nvPr/>
        </p:nvSpPr>
        <p:spPr>
          <a:xfrm rot="0">
            <a:off x="622472" y="1313617"/>
            <a:ext cx="16224583" cy="596901"/>
          </a:xfrm>
          <a:prstGeom prst="rect">
            <a:avLst/>
          </a:prstGeom>
        </p:spPr>
        <p:txBody>
          <a:bodyPr anchor="t" rtlCol="false" tIns="0" lIns="0" bIns="0" rIns="0">
            <a:spAutoFit/>
          </a:bodyPr>
          <a:lstStyle/>
          <a:p>
            <a:pPr algn="just">
              <a:lnSpc>
                <a:spcPts val="4899"/>
              </a:lnSpc>
            </a:pPr>
            <a:r>
              <a:rPr lang="en-US" sz="3499" b="true">
                <a:solidFill>
                  <a:srgbClr val="000000"/>
                </a:solidFill>
                <a:latin typeface="Gotham Bold"/>
                <a:ea typeface="Gotham Bold"/>
                <a:cs typeface="Gotham Bold"/>
                <a:sym typeface="Gotham Bold"/>
              </a:rPr>
              <a:t>What is BERT ?</a:t>
            </a:r>
          </a:p>
        </p:txBody>
      </p:sp>
      <p:sp>
        <p:nvSpPr>
          <p:cNvPr name="TextBox 5" id="5"/>
          <p:cNvSpPr txBox="true"/>
          <p:nvPr/>
        </p:nvSpPr>
        <p:spPr>
          <a:xfrm rot="0">
            <a:off x="622472" y="1986715"/>
            <a:ext cx="14047387" cy="1066800"/>
          </a:xfrm>
          <a:prstGeom prst="rect">
            <a:avLst/>
          </a:prstGeom>
        </p:spPr>
        <p:txBody>
          <a:bodyPr anchor="t" rtlCol="false" tIns="0" lIns="0" bIns="0" rIns="0">
            <a:spAutoFit/>
          </a:bodyPr>
          <a:lstStyle/>
          <a:p>
            <a:pPr algn="l">
              <a:lnSpc>
                <a:spcPts val="2808"/>
              </a:lnSpc>
              <a:spcBef>
                <a:spcPct val="0"/>
              </a:spcBef>
            </a:pPr>
            <a:r>
              <a:rPr lang="en-US" sz="2340" spc="-72">
                <a:solidFill>
                  <a:srgbClr val="000000"/>
                </a:solidFill>
                <a:latin typeface="Gotham"/>
                <a:ea typeface="Gotham"/>
                <a:cs typeface="Gotham"/>
                <a:sym typeface="Gotham"/>
              </a:rPr>
              <a:t>BERT is a deep learning model for Natural Language Processing (NLP) developed by Google AI in 2018. It is built on the Transformer encoder and is designed to deeply understand the context of a word based on both the left and right sides of a sentence — hence, bidirectional</a:t>
            </a:r>
          </a:p>
        </p:txBody>
      </p:sp>
      <p:sp>
        <p:nvSpPr>
          <p:cNvPr name="TextBox 6" id="6"/>
          <p:cNvSpPr txBox="true"/>
          <p:nvPr/>
        </p:nvSpPr>
        <p:spPr>
          <a:xfrm rot="0">
            <a:off x="622472" y="3091612"/>
            <a:ext cx="17485374" cy="807294"/>
          </a:xfrm>
          <a:prstGeom prst="rect">
            <a:avLst/>
          </a:prstGeom>
        </p:spPr>
        <p:txBody>
          <a:bodyPr anchor="t" rtlCol="false" tIns="0" lIns="0" bIns="0" rIns="0">
            <a:spAutoFit/>
          </a:bodyPr>
          <a:lstStyle/>
          <a:p>
            <a:pPr algn="l">
              <a:lnSpc>
                <a:spcPts val="3278"/>
              </a:lnSpc>
            </a:pPr>
            <a:r>
              <a:rPr lang="en-US" sz="2341">
                <a:solidFill>
                  <a:srgbClr val="000000"/>
                </a:solidFill>
                <a:latin typeface="Gotham"/>
                <a:ea typeface="Gotham"/>
                <a:cs typeface="Gotham"/>
                <a:sym typeface="Gotham"/>
              </a:rPr>
              <a:t>Example:</a:t>
            </a:r>
            <a:r>
              <a:rPr lang="en-US" sz="2341">
                <a:solidFill>
                  <a:srgbClr val="000000"/>
                </a:solidFill>
                <a:latin typeface="Gotham"/>
                <a:ea typeface="Gotham"/>
                <a:cs typeface="Gotham"/>
                <a:sym typeface="Gotham"/>
              </a:rPr>
              <a:t>  In the sentence: “She went to the bank to deposit money.”</a:t>
            </a:r>
          </a:p>
          <a:p>
            <a:pPr algn="l">
              <a:lnSpc>
                <a:spcPts val="3278"/>
              </a:lnSpc>
            </a:pPr>
          </a:p>
        </p:txBody>
      </p:sp>
      <p:sp>
        <p:nvSpPr>
          <p:cNvPr name="TextBox 7" id="7"/>
          <p:cNvSpPr txBox="true"/>
          <p:nvPr/>
        </p:nvSpPr>
        <p:spPr>
          <a:xfrm rot="0">
            <a:off x="622472" y="3567119"/>
            <a:ext cx="16224583" cy="596901"/>
          </a:xfrm>
          <a:prstGeom prst="rect">
            <a:avLst/>
          </a:prstGeom>
        </p:spPr>
        <p:txBody>
          <a:bodyPr anchor="t" rtlCol="false" tIns="0" lIns="0" bIns="0" rIns="0">
            <a:spAutoFit/>
          </a:bodyPr>
          <a:lstStyle/>
          <a:p>
            <a:pPr algn="just">
              <a:lnSpc>
                <a:spcPts val="4899"/>
              </a:lnSpc>
            </a:pPr>
            <a:r>
              <a:rPr lang="en-US" sz="3499" b="true">
                <a:solidFill>
                  <a:srgbClr val="000000"/>
                </a:solidFill>
                <a:latin typeface="Gotham Bold"/>
                <a:ea typeface="Gotham Bold"/>
                <a:cs typeface="Gotham Bold"/>
                <a:sym typeface="Gotham Bold"/>
              </a:rPr>
              <a:t>Input Format : </a:t>
            </a:r>
          </a:p>
        </p:txBody>
      </p:sp>
      <p:sp>
        <p:nvSpPr>
          <p:cNvPr name="TextBox 8" id="8"/>
          <p:cNvSpPr txBox="true"/>
          <p:nvPr/>
        </p:nvSpPr>
        <p:spPr>
          <a:xfrm rot="0">
            <a:off x="598131" y="4337190"/>
            <a:ext cx="17091738" cy="1545946"/>
          </a:xfrm>
          <a:prstGeom prst="rect">
            <a:avLst/>
          </a:prstGeom>
        </p:spPr>
        <p:txBody>
          <a:bodyPr anchor="t" rtlCol="false" tIns="0" lIns="0" bIns="0" rIns="0">
            <a:spAutoFit/>
          </a:bodyPr>
          <a:lstStyle/>
          <a:p>
            <a:pPr algn="l">
              <a:lnSpc>
                <a:spcPts val="2410"/>
              </a:lnSpc>
              <a:spcBef>
                <a:spcPct val="0"/>
              </a:spcBef>
            </a:pPr>
            <a:r>
              <a:rPr lang="en-US" sz="2340" spc="117">
                <a:solidFill>
                  <a:srgbClr val="000000"/>
                </a:solidFill>
                <a:latin typeface="Gotham"/>
                <a:ea typeface="Gotham"/>
                <a:cs typeface="Gotham"/>
                <a:sym typeface="Gotham"/>
              </a:rPr>
              <a:t>Tokens:</a:t>
            </a:r>
          </a:p>
          <a:p>
            <a:pPr algn="l" marL="505206" indent="-252603" lvl="1">
              <a:lnSpc>
                <a:spcPts val="2410"/>
              </a:lnSpc>
              <a:buFont typeface="Arial"/>
              <a:buChar char="•"/>
            </a:pPr>
            <a:r>
              <a:rPr lang="en-US" sz="2340" spc="117">
                <a:solidFill>
                  <a:srgbClr val="000000"/>
                </a:solidFill>
                <a:latin typeface="Gotham"/>
                <a:ea typeface="Gotham"/>
                <a:cs typeface="Gotham"/>
                <a:sym typeface="Gotham"/>
              </a:rPr>
              <a:t>  [CLS]: Special token added at the start of input. Used for classification tasks.</a:t>
            </a:r>
          </a:p>
          <a:p>
            <a:pPr algn="l" marL="505206" indent="-252603" lvl="1">
              <a:lnSpc>
                <a:spcPts val="2410"/>
              </a:lnSpc>
              <a:buFont typeface="Arial"/>
              <a:buChar char="•"/>
            </a:pPr>
            <a:r>
              <a:rPr lang="en-US" sz="2340" spc="117">
                <a:solidFill>
                  <a:srgbClr val="000000"/>
                </a:solidFill>
                <a:latin typeface="Gotham"/>
                <a:ea typeface="Gotham"/>
                <a:cs typeface="Gotham"/>
                <a:sym typeface="Gotham"/>
              </a:rPr>
              <a:t>  [SEP]: Separator token used between two segments (like question and answer)</a:t>
            </a:r>
          </a:p>
          <a:p>
            <a:pPr algn="l">
              <a:lnSpc>
                <a:spcPts val="2410"/>
              </a:lnSpc>
              <a:spcBef>
                <a:spcPct val="0"/>
              </a:spcBef>
            </a:pPr>
            <a:r>
              <a:rPr lang="en-US" sz="2340" spc="117">
                <a:solidFill>
                  <a:srgbClr val="000000"/>
                </a:solidFill>
                <a:latin typeface="Gotham"/>
                <a:ea typeface="Gotham"/>
                <a:cs typeface="Gotham"/>
                <a:sym typeface="Gotham"/>
              </a:rPr>
              <a:t>   [CLS] Sentence A [SEP] Sentence B [SEP]</a:t>
            </a:r>
          </a:p>
          <a:p>
            <a:pPr algn="l">
              <a:lnSpc>
                <a:spcPts val="2410"/>
              </a:lnSpc>
              <a:spcBef>
                <a:spcPct val="0"/>
              </a:spcBef>
            </a:pPr>
          </a:p>
        </p:txBody>
      </p:sp>
      <p:sp>
        <p:nvSpPr>
          <p:cNvPr name="TextBox 9" id="9"/>
          <p:cNvSpPr txBox="true"/>
          <p:nvPr/>
        </p:nvSpPr>
        <p:spPr>
          <a:xfrm rot="0">
            <a:off x="622472" y="5792045"/>
            <a:ext cx="17665528" cy="4279621"/>
          </a:xfrm>
          <a:prstGeom prst="rect">
            <a:avLst/>
          </a:prstGeom>
        </p:spPr>
        <p:txBody>
          <a:bodyPr anchor="t" rtlCol="false" tIns="0" lIns="0" bIns="0" rIns="0">
            <a:spAutoFit/>
          </a:bodyPr>
          <a:lstStyle/>
          <a:p>
            <a:pPr algn="l">
              <a:lnSpc>
                <a:spcPts val="2410"/>
              </a:lnSpc>
              <a:spcBef>
                <a:spcPct val="0"/>
              </a:spcBef>
            </a:pPr>
            <a:r>
              <a:rPr lang="en-US" sz="2340" spc="117">
                <a:solidFill>
                  <a:srgbClr val="000000"/>
                </a:solidFill>
                <a:latin typeface="DM Sans"/>
                <a:ea typeface="DM Sans"/>
                <a:cs typeface="DM Sans"/>
                <a:sym typeface="DM Sans"/>
              </a:rPr>
              <a:t>Embeddings:</a:t>
            </a:r>
          </a:p>
          <a:p>
            <a:pPr algn="l">
              <a:lnSpc>
                <a:spcPts val="2410"/>
              </a:lnSpc>
              <a:spcBef>
                <a:spcPct val="0"/>
              </a:spcBef>
            </a:pPr>
            <a:r>
              <a:rPr lang="en-US" sz="2340" spc="117">
                <a:solidFill>
                  <a:srgbClr val="000000"/>
                </a:solidFill>
                <a:latin typeface="DM Sans"/>
                <a:ea typeface="DM Sans"/>
                <a:cs typeface="DM Sans"/>
                <a:sym typeface="DM Sans"/>
              </a:rPr>
              <a:t>a. Token Embeddings</a:t>
            </a:r>
          </a:p>
          <a:p>
            <a:pPr algn="l" marL="505206" indent="-252603" lvl="1">
              <a:lnSpc>
                <a:spcPts val="2410"/>
              </a:lnSpc>
              <a:buFont typeface="Arial"/>
              <a:buChar char="•"/>
            </a:pPr>
            <a:r>
              <a:rPr lang="en-US" sz="2340" spc="117">
                <a:solidFill>
                  <a:srgbClr val="000000"/>
                </a:solidFill>
                <a:latin typeface="DM Sans"/>
                <a:ea typeface="DM Sans"/>
                <a:cs typeface="DM Sans"/>
                <a:sym typeface="DM Sans"/>
              </a:rPr>
              <a:t> These come from BERT’s vocabulary (WordPiece tokenizer). Each word (or subword like “##ing”) is converted  to a vector.</a:t>
            </a:r>
          </a:p>
          <a:p>
            <a:pPr algn="l">
              <a:lnSpc>
                <a:spcPts val="2410"/>
              </a:lnSpc>
            </a:pPr>
          </a:p>
          <a:p>
            <a:pPr algn="l">
              <a:lnSpc>
                <a:spcPts val="2410"/>
              </a:lnSpc>
            </a:pPr>
            <a:r>
              <a:rPr lang="en-US" sz="2340" spc="117">
                <a:solidFill>
                  <a:srgbClr val="000000"/>
                </a:solidFill>
                <a:latin typeface="DM Sans"/>
                <a:ea typeface="DM Sans"/>
                <a:cs typeface="DM Sans"/>
                <a:sym typeface="DM Sans"/>
              </a:rPr>
              <a:t>b. Segment Embeddings</a:t>
            </a:r>
          </a:p>
          <a:p>
            <a:pPr algn="l" marL="505206" indent="-252603" lvl="1">
              <a:lnSpc>
                <a:spcPts val="2410"/>
              </a:lnSpc>
              <a:buFont typeface="Arial"/>
              <a:buChar char="•"/>
            </a:pPr>
            <a:r>
              <a:rPr lang="en-US" sz="2340" spc="117">
                <a:solidFill>
                  <a:srgbClr val="000000"/>
                </a:solidFill>
                <a:latin typeface="DM Sans"/>
                <a:ea typeface="DM Sans"/>
                <a:cs typeface="DM Sans"/>
                <a:sym typeface="DM Sans"/>
              </a:rPr>
              <a:t>Help BERT know which sentence a word belongs to. </a:t>
            </a:r>
          </a:p>
          <a:p>
            <a:pPr algn="l" marL="505206" indent="-252603" lvl="1">
              <a:lnSpc>
                <a:spcPts val="2410"/>
              </a:lnSpc>
              <a:buFont typeface="Arial"/>
              <a:buChar char="•"/>
            </a:pPr>
            <a:r>
              <a:rPr lang="en-US" sz="2340" spc="117">
                <a:solidFill>
                  <a:srgbClr val="000000"/>
                </a:solidFill>
                <a:latin typeface="DM Sans"/>
                <a:ea typeface="DM Sans"/>
                <a:cs typeface="DM Sans"/>
                <a:sym typeface="DM Sans"/>
              </a:rPr>
              <a:t>Sentence A gets Segment ID 0, Sentence B gets Segment ID 1.</a:t>
            </a:r>
          </a:p>
          <a:p>
            <a:pPr algn="l">
              <a:lnSpc>
                <a:spcPts val="2410"/>
              </a:lnSpc>
            </a:pPr>
          </a:p>
          <a:p>
            <a:pPr algn="l">
              <a:lnSpc>
                <a:spcPts val="2410"/>
              </a:lnSpc>
            </a:pPr>
            <a:r>
              <a:rPr lang="en-US" sz="2340" spc="117">
                <a:solidFill>
                  <a:srgbClr val="000000"/>
                </a:solidFill>
                <a:latin typeface="DM Sans"/>
                <a:ea typeface="DM Sans"/>
                <a:cs typeface="DM Sans"/>
                <a:sym typeface="DM Sans"/>
              </a:rPr>
              <a:t>c. Position Embeddings</a:t>
            </a:r>
          </a:p>
          <a:p>
            <a:pPr algn="l" marL="505206" indent="-252603" lvl="1">
              <a:lnSpc>
                <a:spcPts val="2410"/>
              </a:lnSpc>
              <a:buFont typeface="Arial"/>
              <a:buChar char="•"/>
            </a:pPr>
            <a:r>
              <a:rPr lang="en-US" sz="2340" spc="117">
                <a:solidFill>
                  <a:srgbClr val="000000"/>
                </a:solidFill>
                <a:latin typeface="DM Sans"/>
                <a:ea typeface="DM Sans"/>
                <a:cs typeface="DM Sans"/>
                <a:sym typeface="DM Sans"/>
              </a:rPr>
              <a:t>  Since Transformers don’t process words in order like RNNs, position embeddings tell BERT where each </a:t>
            </a:r>
          </a:p>
          <a:p>
            <a:pPr algn="l" marL="505206" indent="-252603" lvl="1">
              <a:lnSpc>
                <a:spcPts val="2410"/>
              </a:lnSpc>
              <a:buFont typeface="Arial"/>
              <a:buChar char="•"/>
            </a:pPr>
            <a:r>
              <a:rPr lang="en-US" sz="2340" spc="117">
                <a:solidFill>
                  <a:srgbClr val="000000"/>
                </a:solidFill>
                <a:latin typeface="DM Sans"/>
                <a:ea typeface="DM Sans"/>
                <a:cs typeface="DM Sans"/>
                <a:sym typeface="DM Sans"/>
              </a:rPr>
              <a:t> word is in the sentence (1st word, 2nd word, etc.).</a:t>
            </a:r>
          </a:p>
          <a:p>
            <a:pPr algn="l">
              <a:lnSpc>
                <a:spcPts val="2410"/>
              </a:lnSpc>
            </a:pPr>
          </a:p>
          <a:p>
            <a:pPr algn="l">
              <a:lnSpc>
                <a:spcPts val="2410"/>
              </a:lnSpc>
            </a:pP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EEEEEE"/>
        </a:solidFill>
      </p:bgPr>
    </p:bg>
    <p:spTree>
      <p:nvGrpSpPr>
        <p:cNvPr id="1" name=""/>
        <p:cNvGrpSpPr/>
        <p:nvPr/>
      </p:nvGrpSpPr>
      <p:grpSpPr>
        <a:xfrm>
          <a:off x="0" y="0"/>
          <a:ext cx="0" cy="0"/>
          <a:chOff x="0" y="0"/>
          <a:chExt cx="0" cy="0"/>
        </a:xfrm>
      </p:grpSpPr>
      <p:sp>
        <p:nvSpPr>
          <p:cNvPr name="Freeform 2" id="2"/>
          <p:cNvSpPr/>
          <p:nvPr/>
        </p:nvSpPr>
        <p:spPr>
          <a:xfrm flipH="false" flipV="false" rot="0">
            <a:off x="10972800" y="7546232"/>
            <a:ext cx="7315200" cy="2743200"/>
          </a:xfrm>
          <a:custGeom>
            <a:avLst/>
            <a:gdLst/>
            <a:ahLst/>
            <a:cxnLst/>
            <a:rect r="r" b="b" t="t" l="l"/>
            <a:pathLst>
              <a:path h="2743200" w="7315200">
                <a:moveTo>
                  <a:pt x="0" y="0"/>
                </a:moveTo>
                <a:lnTo>
                  <a:pt x="7315200" y="0"/>
                </a:lnTo>
                <a:lnTo>
                  <a:pt x="7315200" y="2743200"/>
                </a:lnTo>
                <a:lnTo>
                  <a:pt x="0" y="27432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439354" y="570667"/>
            <a:ext cx="16230600" cy="1228725"/>
          </a:xfrm>
          <a:prstGeom prst="rect">
            <a:avLst/>
          </a:prstGeom>
        </p:spPr>
        <p:txBody>
          <a:bodyPr anchor="t" rtlCol="false" tIns="0" lIns="0" bIns="0" rIns="0">
            <a:spAutoFit/>
          </a:bodyPr>
          <a:lstStyle/>
          <a:p>
            <a:pPr algn="l">
              <a:lnSpc>
                <a:spcPts val="9600"/>
              </a:lnSpc>
            </a:pPr>
            <a:r>
              <a:rPr lang="en-US" sz="8000" spc="-248">
                <a:solidFill>
                  <a:srgbClr val="000000"/>
                </a:solidFill>
                <a:latin typeface="Gotham"/>
                <a:ea typeface="Gotham"/>
                <a:cs typeface="Gotham"/>
                <a:sym typeface="Gotham"/>
              </a:rPr>
              <a:t>Named Entity Recognition</a:t>
            </a:r>
          </a:p>
        </p:txBody>
      </p:sp>
      <p:sp>
        <p:nvSpPr>
          <p:cNvPr name="TextBox 4" id="4"/>
          <p:cNvSpPr txBox="true"/>
          <p:nvPr/>
        </p:nvSpPr>
        <p:spPr>
          <a:xfrm rot="0">
            <a:off x="494537" y="2286918"/>
            <a:ext cx="16764763" cy="926821"/>
          </a:xfrm>
          <a:prstGeom prst="rect">
            <a:avLst/>
          </a:prstGeom>
        </p:spPr>
        <p:txBody>
          <a:bodyPr anchor="t" rtlCol="false" tIns="0" lIns="0" bIns="0" rIns="0">
            <a:spAutoFit/>
          </a:bodyPr>
          <a:lstStyle/>
          <a:p>
            <a:pPr algn="l">
              <a:lnSpc>
                <a:spcPts val="2410"/>
              </a:lnSpc>
            </a:pPr>
            <a:r>
              <a:rPr lang="en-US" sz="2340" spc="117">
                <a:solidFill>
                  <a:srgbClr val="000000"/>
                </a:solidFill>
                <a:latin typeface="DM Sans"/>
                <a:ea typeface="DM Sans"/>
                <a:cs typeface="DM Sans"/>
                <a:sym typeface="DM Sans"/>
              </a:rPr>
              <a:t>N</a:t>
            </a:r>
            <a:r>
              <a:rPr lang="en-US" sz="2340" spc="117">
                <a:solidFill>
                  <a:srgbClr val="000000"/>
                </a:solidFill>
                <a:latin typeface="DM Sans"/>
                <a:ea typeface="DM Sans"/>
                <a:cs typeface="DM Sans"/>
                <a:sym typeface="DM Sans"/>
              </a:rPr>
              <a:t>amed Entity Recog</a:t>
            </a:r>
            <a:r>
              <a:rPr lang="en-US" sz="2340" spc="117">
                <a:solidFill>
                  <a:srgbClr val="000000"/>
                </a:solidFill>
                <a:latin typeface="DM Sans"/>
                <a:ea typeface="DM Sans"/>
                <a:cs typeface="DM Sans"/>
                <a:sym typeface="DM Sans"/>
              </a:rPr>
              <a:t>nition (NER) is a fundamental task in Natural Language Processing (NLP) that involves identifying and classifying key information (entities) in text into predefined categories.</a:t>
            </a:r>
          </a:p>
          <a:p>
            <a:pPr algn="l">
              <a:lnSpc>
                <a:spcPts val="2410"/>
              </a:lnSpc>
            </a:pPr>
          </a:p>
        </p:txBody>
      </p:sp>
      <p:sp>
        <p:nvSpPr>
          <p:cNvPr name="TextBox 5" id="5"/>
          <p:cNvSpPr txBox="true"/>
          <p:nvPr/>
        </p:nvSpPr>
        <p:spPr>
          <a:xfrm rot="0">
            <a:off x="445371" y="3326328"/>
            <a:ext cx="16224583" cy="596901"/>
          </a:xfrm>
          <a:prstGeom prst="rect">
            <a:avLst/>
          </a:prstGeom>
        </p:spPr>
        <p:txBody>
          <a:bodyPr anchor="t" rtlCol="false" tIns="0" lIns="0" bIns="0" rIns="0">
            <a:spAutoFit/>
          </a:bodyPr>
          <a:lstStyle/>
          <a:p>
            <a:pPr algn="just">
              <a:lnSpc>
                <a:spcPts val="4899"/>
              </a:lnSpc>
            </a:pPr>
            <a:r>
              <a:rPr lang="en-US" sz="3499" b="true">
                <a:solidFill>
                  <a:srgbClr val="000000"/>
                </a:solidFill>
                <a:latin typeface="Gotham Bold"/>
                <a:ea typeface="Gotham Bold"/>
                <a:cs typeface="Gotham Bold"/>
                <a:sym typeface="Gotham Bold"/>
              </a:rPr>
              <a:t>How NER Works</a:t>
            </a:r>
          </a:p>
        </p:txBody>
      </p:sp>
      <p:sp>
        <p:nvSpPr>
          <p:cNvPr name="TextBox 6" id="6"/>
          <p:cNvSpPr txBox="true"/>
          <p:nvPr/>
        </p:nvSpPr>
        <p:spPr>
          <a:xfrm rot="0">
            <a:off x="445371" y="4299020"/>
            <a:ext cx="16764763" cy="4889221"/>
          </a:xfrm>
          <a:prstGeom prst="rect">
            <a:avLst/>
          </a:prstGeom>
        </p:spPr>
        <p:txBody>
          <a:bodyPr anchor="t" rtlCol="false" tIns="0" lIns="0" bIns="0" rIns="0">
            <a:spAutoFit/>
          </a:bodyPr>
          <a:lstStyle/>
          <a:p>
            <a:pPr algn="l">
              <a:lnSpc>
                <a:spcPts val="2410"/>
              </a:lnSpc>
            </a:pPr>
            <a:r>
              <a:rPr lang="en-US" sz="2340" spc="117">
                <a:solidFill>
                  <a:srgbClr val="000000"/>
                </a:solidFill>
                <a:latin typeface="DM Sans"/>
                <a:ea typeface="DM Sans"/>
                <a:cs typeface="DM Sans"/>
                <a:sym typeface="DM Sans"/>
              </a:rPr>
              <a:t>1.</a:t>
            </a:r>
            <a:r>
              <a:rPr lang="en-US" sz="2340" spc="117">
                <a:solidFill>
                  <a:srgbClr val="000000"/>
                </a:solidFill>
                <a:latin typeface="DM Sans"/>
                <a:ea typeface="DM Sans"/>
                <a:cs typeface="DM Sans"/>
                <a:sym typeface="DM Sans"/>
              </a:rPr>
              <a:t> Text Preprocessing</a:t>
            </a:r>
          </a:p>
          <a:p>
            <a:pPr algn="l" marL="505206" indent="-252603" lvl="1">
              <a:lnSpc>
                <a:spcPts val="2410"/>
              </a:lnSpc>
              <a:buFont typeface="Arial"/>
              <a:buChar char="•"/>
            </a:pPr>
            <a:r>
              <a:rPr lang="en-US" sz="2340" spc="117">
                <a:solidFill>
                  <a:srgbClr val="000000"/>
                </a:solidFill>
                <a:latin typeface="DM Sans"/>
                <a:ea typeface="DM Sans"/>
                <a:cs typeface="DM Sans"/>
                <a:sym typeface="DM Sans"/>
              </a:rPr>
              <a:t>Toke</a:t>
            </a:r>
            <a:r>
              <a:rPr lang="en-US" sz="2340" spc="117">
                <a:solidFill>
                  <a:srgbClr val="000000"/>
                </a:solidFill>
                <a:latin typeface="DM Sans"/>
                <a:ea typeface="DM Sans"/>
                <a:cs typeface="DM Sans"/>
                <a:sym typeface="DM Sans"/>
              </a:rPr>
              <a:t>nization: Splits text into words, phrases, or sentences.</a:t>
            </a:r>
          </a:p>
          <a:p>
            <a:pPr algn="l" marL="505206" indent="-252603" lvl="1">
              <a:lnSpc>
                <a:spcPts val="2410"/>
              </a:lnSpc>
              <a:buFont typeface="Arial"/>
              <a:buChar char="•"/>
            </a:pPr>
            <a:r>
              <a:rPr lang="en-US" sz="2340" spc="117">
                <a:solidFill>
                  <a:srgbClr val="000000"/>
                </a:solidFill>
                <a:latin typeface="DM Sans"/>
                <a:ea typeface="DM Sans"/>
                <a:cs typeface="DM Sans"/>
                <a:sym typeface="DM Sans"/>
              </a:rPr>
              <a:t>Part-of-Speech tagging (optional).</a:t>
            </a:r>
          </a:p>
          <a:p>
            <a:pPr algn="l" marL="505206" indent="-252603" lvl="1">
              <a:lnSpc>
                <a:spcPts val="2410"/>
              </a:lnSpc>
              <a:buFont typeface="Arial"/>
              <a:buChar char="•"/>
            </a:pPr>
            <a:r>
              <a:rPr lang="en-US" sz="2340" spc="117">
                <a:solidFill>
                  <a:srgbClr val="000000"/>
                </a:solidFill>
                <a:latin typeface="DM Sans"/>
                <a:ea typeface="DM Sans"/>
                <a:cs typeface="DM Sans"/>
                <a:sym typeface="DM Sans"/>
              </a:rPr>
              <a:t>Lowercasing, punctuation removal (depending on approach).</a:t>
            </a:r>
          </a:p>
          <a:p>
            <a:pPr algn="l">
              <a:lnSpc>
                <a:spcPts val="2410"/>
              </a:lnSpc>
            </a:pPr>
          </a:p>
          <a:p>
            <a:pPr algn="l">
              <a:lnSpc>
                <a:spcPts val="2410"/>
              </a:lnSpc>
            </a:pPr>
            <a:r>
              <a:rPr lang="en-US" sz="2340" spc="117">
                <a:solidFill>
                  <a:srgbClr val="000000"/>
                </a:solidFill>
                <a:latin typeface="DM Sans"/>
                <a:ea typeface="DM Sans"/>
                <a:cs typeface="DM Sans"/>
                <a:sym typeface="DM Sans"/>
              </a:rPr>
              <a:t>2. Entity Detection</a:t>
            </a:r>
          </a:p>
          <a:p>
            <a:pPr algn="l">
              <a:lnSpc>
                <a:spcPts val="2410"/>
              </a:lnSpc>
            </a:pPr>
            <a:r>
              <a:rPr lang="en-US" sz="2340" spc="117">
                <a:solidFill>
                  <a:srgbClr val="000000"/>
                </a:solidFill>
                <a:latin typeface="DM Sans"/>
                <a:ea typeface="DM Sans"/>
                <a:cs typeface="DM Sans"/>
                <a:sym typeface="DM Sans"/>
              </a:rPr>
              <a:t>NER models label each token using a sequence tagging scheme:</a:t>
            </a:r>
          </a:p>
          <a:p>
            <a:pPr algn="l" marL="505206" indent="-252603" lvl="1">
              <a:lnSpc>
                <a:spcPts val="2410"/>
              </a:lnSpc>
              <a:buFont typeface="Arial"/>
              <a:buChar char="•"/>
            </a:pPr>
            <a:r>
              <a:rPr lang="en-US" sz="2340" spc="117">
                <a:solidFill>
                  <a:srgbClr val="000000"/>
                </a:solidFill>
                <a:latin typeface="DM Sans"/>
                <a:ea typeface="DM Sans"/>
                <a:cs typeface="DM Sans"/>
                <a:sym typeface="DM Sans"/>
              </a:rPr>
              <a:t>BIO format (most common):</a:t>
            </a:r>
          </a:p>
          <a:p>
            <a:pPr algn="l" marL="1010412" indent="-336804" lvl="2">
              <a:lnSpc>
                <a:spcPts val="2410"/>
              </a:lnSpc>
              <a:buFont typeface="Arial"/>
              <a:buChar char="⚬"/>
            </a:pPr>
            <a:r>
              <a:rPr lang="en-US" sz="2340" spc="117">
                <a:solidFill>
                  <a:srgbClr val="000000"/>
                </a:solidFill>
                <a:latin typeface="DM Sans"/>
                <a:ea typeface="DM Sans"/>
                <a:cs typeface="DM Sans"/>
                <a:sym typeface="DM Sans"/>
              </a:rPr>
              <a:t>B- → Beginning of an entity</a:t>
            </a:r>
          </a:p>
          <a:p>
            <a:pPr algn="l" marL="1010412" indent="-336804" lvl="2">
              <a:lnSpc>
                <a:spcPts val="2410"/>
              </a:lnSpc>
              <a:buFont typeface="Arial"/>
              <a:buChar char="⚬"/>
            </a:pPr>
            <a:r>
              <a:rPr lang="en-US" sz="2340" spc="117">
                <a:solidFill>
                  <a:srgbClr val="000000"/>
                </a:solidFill>
                <a:latin typeface="DM Sans"/>
                <a:ea typeface="DM Sans"/>
                <a:cs typeface="DM Sans"/>
                <a:sym typeface="DM Sans"/>
              </a:rPr>
              <a:t>I- → Inside an entity</a:t>
            </a:r>
          </a:p>
          <a:p>
            <a:pPr algn="l" marL="1010412" indent="-336804" lvl="2">
              <a:lnSpc>
                <a:spcPts val="2410"/>
              </a:lnSpc>
              <a:buFont typeface="Arial"/>
              <a:buChar char="⚬"/>
            </a:pPr>
            <a:r>
              <a:rPr lang="en-US" sz="2340" spc="117">
                <a:solidFill>
                  <a:srgbClr val="000000"/>
                </a:solidFill>
                <a:latin typeface="DM Sans"/>
                <a:ea typeface="DM Sans"/>
                <a:cs typeface="DM Sans"/>
                <a:sym typeface="DM Sans"/>
              </a:rPr>
              <a:t>O → Outside an entity</a:t>
            </a:r>
          </a:p>
          <a:p>
            <a:pPr algn="l">
              <a:lnSpc>
                <a:spcPts val="2410"/>
              </a:lnSpc>
            </a:pPr>
          </a:p>
          <a:p>
            <a:pPr algn="l">
              <a:lnSpc>
                <a:spcPts val="2410"/>
              </a:lnSpc>
            </a:pPr>
            <a:r>
              <a:rPr lang="en-US" sz="2340" spc="117">
                <a:solidFill>
                  <a:srgbClr val="000000"/>
                </a:solidFill>
                <a:latin typeface="DM Sans"/>
                <a:ea typeface="DM Sans"/>
                <a:cs typeface="DM Sans"/>
                <a:sym typeface="DM Sans"/>
              </a:rPr>
              <a:t>3. Entity Classification</a:t>
            </a:r>
          </a:p>
          <a:p>
            <a:pPr algn="l" marL="505206" indent="-252603" lvl="1">
              <a:lnSpc>
                <a:spcPts val="2410"/>
              </a:lnSpc>
              <a:buFont typeface="Arial"/>
              <a:buChar char="•"/>
            </a:pPr>
            <a:r>
              <a:rPr lang="en-US" sz="2340" spc="117">
                <a:solidFill>
                  <a:srgbClr val="000000"/>
                </a:solidFill>
                <a:latin typeface="DM Sans"/>
                <a:ea typeface="DM Sans"/>
                <a:cs typeface="DM Sans"/>
                <a:sym typeface="DM Sans"/>
              </a:rPr>
              <a:t>Once entities are extracted, they are classified into categories like PERSON, LOCATION, MEDICATION, CONDITION, etc.</a:t>
            </a:r>
          </a:p>
          <a:p>
            <a:pPr algn="l">
              <a:lnSpc>
                <a:spcPts val="2410"/>
              </a:lnSpc>
            </a:pP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EEEEEE"/>
        </a:solidFill>
      </p:bgPr>
    </p:bg>
    <p:spTree>
      <p:nvGrpSpPr>
        <p:cNvPr id="1" name=""/>
        <p:cNvGrpSpPr/>
        <p:nvPr/>
      </p:nvGrpSpPr>
      <p:grpSpPr>
        <a:xfrm>
          <a:off x="0" y="0"/>
          <a:ext cx="0" cy="0"/>
          <a:chOff x="0" y="0"/>
          <a:chExt cx="0" cy="0"/>
        </a:xfrm>
      </p:grpSpPr>
      <p:sp>
        <p:nvSpPr>
          <p:cNvPr name="TextBox 2" id="2"/>
          <p:cNvSpPr txBox="true"/>
          <p:nvPr/>
        </p:nvSpPr>
        <p:spPr>
          <a:xfrm rot="0">
            <a:off x="788424" y="796298"/>
            <a:ext cx="6694728" cy="1228725"/>
          </a:xfrm>
          <a:prstGeom prst="rect">
            <a:avLst/>
          </a:prstGeom>
        </p:spPr>
        <p:txBody>
          <a:bodyPr anchor="t" rtlCol="false" tIns="0" lIns="0" bIns="0" rIns="0">
            <a:spAutoFit/>
          </a:bodyPr>
          <a:lstStyle/>
          <a:p>
            <a:pPr algn="l">
              <a:lnSpc>
                <a:spcPts val="9600"/>
              </a:lnSpc>
            </a:pPr>
            <a:r>
              <a:rPr lang="en-US" sz="8000" spc="-248">
                <a:solidFill>
                  <a:srgbClr val="000000"/>
                </a:solidFill>
                <a:latin typeface="Gotham"/>
                <a:ea typeface="Gotham"/>
                <a:cs typeface="Gotham"/>
                <a:sym typeface="Gotham"/>
              </a:rPr>
              <a:t>BioBert-NER</a:t>
            </a:r>
          </a:p>
        </p:txBody>
      </p:sp>
      <p:sp>
        <p:nvSpPr>
          <p:cNvPr name="Freeform 3" id="3"/>
          <p:cNvSpPr/>
          <p:nvPr/>
        </p:nvSpPr>
        <p:spPr>
          <a:xfrm flipH="false" flipV="false" rot="0">
            <a:off x="10972800" y="7543800"/>
            <a:ext cx="7315200" cy="2743200"/>
          </a:xfrm>
          <a:custGeom>
            <a:avLst/>
            <a:gdLst/>
            <a:ahLst/>
            <a:cxnLst/>
            <a:rect r="r" b="b" t="t" l="l"/>
            <a:pathLst>
              <a:path h="2743200" w="7315200">
                <a:moveTo>
                  <a:pt x="0" y="0"/>
                </a:moveTo>
                <a:lnTo>
                  <a:pt x="7315200" y="0"/>
                </a:lnTo>
                <a:lnTo>
                  <a:pt x="7315200" y="2743200"/>
                </a:lnTo>
                <a:lnTo>
                  <a:pt x="0" y="27432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4135788" y="2214897"/>
            <a:ext cx="8920247" cy="7601243"/>
            <a:chOff x="0" y="0"/>
            <a:chExt cx="11893663" cy="10134991"/>
          </a:xfrm>
        </p:grpSpPr>
        <p:grpSp>
          <p:nvGrpSpPr>
            <p:cNvPr name="Group 5" id="5"/>
            <p:cNvGrpSpPr/>
            <p:nvPr/>
          </p:nvGrpSpPr>
          <p:grpSpPr>
            <a:xfrm rot="0">
              <a:off x="0" y="0"/>
              <a:ext cx="3368016" cy="1261288"/>
              <a:chOff x="0" y="0"/>
              <a:chExt cx="865336" cy="324060"/>
            </a:xfrm>
          </p:grpSpPr>
          <p:sp>
            <p:nvSpPr>
              <p:cNvPr name="Freeform 6" id="6"/>
              <p:cNvSpPr/>
              <p:nvPr/>
            </p:nvSpPr>
            <p:spPr>
              <a:xfrm flipH="false" flipV="false" rot="0">
                <a:off x="0" y="0"/>
                <a:ext cx="865336" cy="324060"/>
              </a:xfrm>
              <a:custGeom>
                <a:avLst/>
                <a:gdLst/>
                <a:ahLst/>
                <a:cxnLst/>
                <a:rect r="r" b="b" t="t" l="l"/>
                <a:pathLst>
                  <a:path h="324060" w="865336">
                    <a:moveTo>
                      <a:pt x="82840" y="0"/>
                    </a:moveTo>
                    <a:lnTo>
                      <a:pt x="782496" y="0"/>
                    </a:lnTo>
                    <a:cubicBezTo>
                      <a:pt x="828247" y="0"/>
                      <a:pt x="865336" y="37089"/>
                      <a:pt x="865336" y="82840"/>
                    </a:cubicBezTo>
                    <a:lnTo>
                      <a:pt x="865336" y="241220"/>
                    </a:lnTo>
                    <a:cubicBezTo>
                      <a:pt x="865336" y="286971"/>
                      <a:pt x="828247" y="324060"/>
                      <a:pt x="782496" y="324060"/>
                    </a:cubicBezTo>
                    <a:lnTo>
                      <a:pt x="82840" y="324060"/>
                    </a:lnTo>
                    <a:cubicBezTo>
                      <a:pt x="37089" y="324060"/>
                      <a:pt x="0" y="286971"/>
                      <a:pt x="0" y="241220"/>
                    </a:cubicBezTo>
                    <a:lnTo>
                      <a:pt x="0" y="82840"/>
                    </a:lnTo>
                    <a:cubicBezTo>
                      <a:pt x="0" y="37089"/>
                      <a:pt x="37089" y="0"/>
                      <a:pt x="82840" y="0"/>
                    </a:cubicBezTo>
                    <a:close/>
                  </a:path>
                </a:pathLst>
              </a:custGeom>
              <a:solidFill>
                <a:srgbClr val="D9D9D9"/>
              </a:solidFill>
              <a:ln w="38100" cap="rnd">
                <a:solidFill>
                  <a:srgbClr val="000000"/>
                </a:solidFill>
                <a:prstDash val="solid"/>
                <a:round/>
              </a:ln>
            </p:spPr>
          </p:sp>
          <p:sp>
            <p:nvSpPr>
              <p:cNvPr name="TextBox 7" id="7"/>
              <p:cNvSpPr txBox="true"/>
              <p:nvPr/>
            </p:nvSpPr>
            <p:spPr>
              <a:xfrm>
                <a:off x="0" y="28575"/>
                <a:ext cx="865336" cy="295485"/>
              </a:xfrm>
              <a:prstGeom prst="rect">
                <a:avLst/>
              </a:prstGeom>
            </p:spPr>
            <p:txBody>
              <a:bodyPr anchor="ctr" rtlCol="false" tIns="50800" lIns="50800" bIns="50800" rIns="50800"/>
              <a:lstStyle/>
              <a:p>
                <a:pPr algn="ctr">
                  <a:lnSpc>
                    <a:spcPts val="1825"/>
                  </a:lnSpc>
                </a:pPr>
                <a:r>
                  <a:rPr lang="en-US" sz="1772" spc="88">
                    <a:solidFill>
                      <a:srgbClr val="000000"/>
                    </a:solidFill>
                    <a:latin typeface="DM Sans"/>
                    <a:ea typeface="DM Sans"/>
                    <a:cs typeface="DM Sans"/>
                    <a:sym typeface="DM Sans"/>
                  </a:rPr>
                  <a:t>Patients EHR</a:t>
                </a:r>
              </a:p>
            </p:txBody>
          </p:sp>
        </p:grpSp>
        <p:grpSp>
          <p:nvGrpSpPr>
            <p:cNvPr name="Group 8" id="8"/>
            <p:cNvGrpSpPr/>
            <p:nvPr/>
          </p:nvGrpSpPr>
          <p:grpSpPr>
            <a:xfrm rot="0">
              <a:off x="4044022" y="8873703"/>
              <a:ext cx="3368016" cy="1261288"/>
              <a:chOff x="0" y="0"/>
              <a:chExt cx="865336" cy="324060"/>
            </a:xfrm>
          </p:grpSpPr>
          <p:sp>
            <p:nvSpPr>
              <p:cNvPr name="Freeform 9" id="9"/>
              <p:cNvSpPr/>
              <p:nvPr/>
            </p:nvSpPr>
            <p:spPr>
              <a:xfrm flipH="false" flipV="false" rot="0">
                <a:off x="0" y="0"/>
                <a:ext cx="865336" cy="324060"/>
              </a:xfrm>
              <a:custGeom>
                <a:avLst/>
                <a:gdLst/>
                <a:ahLst/>
                <a:cxnLst/>
                <a:rect r="r" b="b" t="t" l="l"/>
                <a:pathLst>
                  <a:path h="324060" w="865336">
                    <a:moveTo>
                      <a:pt x="82840" y="0"/>
                    </a:moveTo>
                    <a:lnTo>
                      <a:pt x="782496" y="0"/>
                    </a:lnTo>
                    <a:cubicBezTo>
                      <a:pt x="828247" y="0"/>
                      <a:pt x="865336" y="37089"/>
                      <a:pt x="865336" y="82840"/>
                    </a:cubicBezTo>
                    <a:lnTo>
                      <a:pt x="865336" y="241220"/>
                    </a:lnTo>
                    <a:cubicBezTo>
                      <a:pt x="865336" y="286971"/>
                      <a:pt x="828247" y="324060"/>
                      <a:pt x="782496" y="324060"/>
                    </a:cubicBezTo>
                    <a:lnTo>
                      <a:pt x="82840" y="324060"/>
                    </a:lnTo>
                    <a:cubicBezTo>
                      <a:pt x="37089" y="324060"/>
                      <a:pt x="0" y="286971"/>
                      <a:pt x="0" y="241220"/>
                    </a:cubicBezTo>
                    <a:lnTo>
                      <a:pt x="0" y="82840"/>
                    </a:lnTo>
                    <a:cubicBezTo>
                      <a:pt x="0" y="37089"/>
                      <a:pt x="37089" y="0"/>
                      <a:pt x="82840" y="0"/>
                    </a:cubicBezTo>
                    <a:close/>
                  </a:path>
                </a:pathLst>
              </a:custGeom>
              <a:solidFill>
                <a:srgbClr val="D9D9D9"/>
              </a:solidFill>
              <a:ln w="38100" cap="rnd">
                <a:solidFill>
                  <a:srgbClr val="000000"/>
                </a:solidFill>
                <a:prstDash val="solid"/>
                <a:round/>
              </a:ln>
            </p:spPr>
          </p:sp>
          <p:sp>
            <p:nvSpPr>
              <p:cNvPr name="TextBox 10" id="10"/>
              <p:cNvSpPr txBox="true"/>
              <p:nvPr/>
            </p:nvSpPr>
            <p:spPr>
              <a:xfrm>
                <a:off x="0" y="28575"/>
                <a:ext cx="865336" cy="295485"/>
              </a:xfrm>
              <a:prstGeom prst="rect">
                <a:avLst/>
              </a:prstGeom>
            </p:spPr>
            <p:txBody>
              <a:bodyPr anchor="ctr" rtlCol="false" tIns="50800" lIns="50800" bIns="50800" rIns="50800"/>
              <a:lstStyle/>
              <a:p>
                <a:pPr algn="ctr">
                  <a:lnSpc>
                    <a:spcPts val="1825"/>
                  </a:lnSpc>
                </a:pPr>
                <a:r>
                  <a:rPr lang="en-US" sz="1772" spc="88">
                    <a:solidFill>
                      <a:srgbClr val="000000"/>
                    </a:solidFill>
                    <a:latin typeface="DM Sans"/>
                    <a:ea typeface="DM Sans"/>
                    <a:cs typeface="DM Sans"/>
                    <a:sym typeface="DM Sans"/>
                  </a:rPr>
                  <a:t>Match Strength</a:t>
                </a:r>
              </a:p>
            </p:txBody>
          </p:sp>
        </p:grpSp>
        <p:grpSp>
          <p:nvGrpSpPr>
            <p:cNvPr name="Group 11" id="11"/>
            <p:cNvGrpSpPr/>
            <p:nvPr/>
          </p:nvGrpSpPr>
          <p:grpSpPr>
            <a:xfrm rot="0">
              <a:off x="8525646" y="8873703"/>
              <a:ext cx="3368016" cy="1261288"/>
              <a:chOff x="0" y="0"/>
              <a:chExt cx="865336" cy="324060"/>
            </a:xfrm>
          </p:grpSpPr>
          <p:sp>
            <p:nvSpPr>
              <p:cNvPr name="Freeform 12" id="12"/>
              <p:cNvSpPr/>
              <p:nvPr/>
            </p:nvSpPr>
            <p:spPr>
              <a:xfrm flipH="false" flipV="false" rot="0">
                <a:off x="0" y="0"/>
                <a:ext cx="865336" cy="324060"/>
              </a:xfrm>
              <a:custGeom>
                <a:avLst/>
                <a:gdLst/>
                <a:ahLst/>
                <a:cxnLst/>
                <a:rect r="r" b="b" t="t" l="l"/>
                <a:pathLst>
                  <a:path h="324060" w="865336">
                    <a:moveTo>
                      <a:pt x="82840" y="0"/>
                    </a:moveTo>
                    <a:lnTo>
                      <a:pt x="782496" y="0"/>
                    </a:lnTo>
                    <a:cubicBezTo>
                      <a:pt x="828247" y="0"/>
                      <a:pt x="865336" y="37089"/>
                      <a:pt x="865336" y="82840"/>
                    </a:cubicBezTo>
                    <a:lnTo>
                      <a:pt x="865336" y="241220"/>
                    </a:lnTo>
                    <a:cubicBezTo>
                      <a:pt x="865336" y="286971"/>
                      <a:pt x="828247" y="324060"/>
                      <a:pt x="782496" y="324060"/>
                    </a:cubicBezTo>
                    <a:lnTo>
                      <a:pt x="82840" y="324060"/>
                    </a:lnTo>
                    <a:cubicBezTo>
                      <a:pt x="37089" y="324060"/>
                      <a:pt x="0" y="286971"/>
                      <a:pt x="0" y="241220"/>
                    </a:cubicBezTo>
                    <a:lnTo>
                      <a:pt x="0" y="82840"/>
                    </a:lnTo>
                    <a:cubicBezTo>
                      <a:pt x="0" y="37089"/>
                      <a:pt x="37089" y="0"/>
                      <a:pt x="82840" y="0"/>
                    </a:cubicBezTo>
                    <a:close/>
                  </a:path>
                </a:pathLst>
              </a:custGeom>
              <a:solidFill>
                <a:srgbClr val="D9D9D9"/>
              </a:solidFill>
              <a:ln w="38100" cap="rnd">
                <a:solidFill>
                  <a:srgbClr val="000000"/>
                </a:solidFill>
                <a:prstDash val="solid"/>
                <a:round/>
              </a:ln>
            </p:spPr>
          </p:sp>
          <p:sp>
            <p:nvSpPr>
              <p:cNvPr name="TextBox 13" id="13"/>
              <p:cNvSpPr txBox="true"/>
              <p:nvPr/>
            </p:nvSpPr>
            <p:spPr>
              <a:xfrm>
                <a:off x="0" y="28575"/>
                <a:ext cx="865336" cy="295485"/>
              </a:xfrm>
              <a:prstGeom prst="rect">
                <a:avLst/>
              </a:prstGeom>
            </p:spPr>
            <p:txBody>
              <a:bodyPr anchor="ctr" rtlCol="false" tIns="50800" lIns="50800" bIns="50800" rIns="50800"/>
              <a:lstStyle/>
              <a:p>
                <a:pPr algn="ctr">
                  <a:lnSpc>
                    <a:spcPts val="1825"/>
                  </a:lnSpc>
                </a:pPr>
                <a:r>
                  <a:rPr lang="en-US" sz="1772" spc="88">
                    <a:solidFill>
                      <a:srgbClr val="000000"/>
                    </a:solidFill>
                    <a:latin typeface="DM Sans"/>
                    <a:ea typeface="DM Sans"/>
                    <a:cs typeface="DM Sans"/>
                    <a:sym typeface="DM Sans"/>
                  </a:rPr>
                  <a:t>Ranked Trials</a:t>
                </a:r>
              </a:p>
            </p:txBody>
          </p:sp>
        </p:grpSp>
        <p:grpSp>
          <p:nvGrpSpPr>
            <p:cNvPr name="Group 14" id="14"/>
            <p:cNvGrpSpPr/>
            <p:nvPr/>
          </p:nvGrpSpPr>
          <p:grpSpPr>
            <a:xfrm rot="0">
              <a:off x="7979714" y="0"/>
              <a:ext cx="3368016" cy="1261288"/>
              <a:chOff x="0" y="0"/>
              <a:chExt cx="865336" cy="324060"/>
            </a:xfrm>
          </p:grpSpPr>
          <p:sp>
            <p:nvSpPr>
              <p:cNvPr name="Freeform 15" id="15"/>
              <p:cNvSpPr/>
              <p:nvPr/>
            </p:nvSpPr>
            <p:spPr>
              <a:xfrm flipH="false" flipV="false" rot="0">
                <a:off x="0" y="0"/>
                <a:ext cx="865336" cy="324060"/>
              </a:xfrm>
              <a:custGeom>
                <a:avLst/>
                <a:gdLst/>
                <a:ahLst/>
                <a:cxnLst/>
                <a:rect r="r" b="b" t="t" l="l"/>
                <a:pathLst>
                  <a:path h="324060" w="865336">
                    <a:moveTo>
                      <a:pt x="82840" y="0"/>
                    </a:moveTo>
                    <a:lnTo>
                      <a:pt x="782496" y="0"/>
                    </a:lnTo>
                    <a:cubicBezTo>
                      <a:pt x="828247" y="0"/>
                      <a:pt x="865336" y="37089"/>
                      <a:pt x="865336" y="82840"/>
                    </a:cubicBezTo>
                    <a:lnTo>
                      <a:pt x="865336" y="241220"/>
                    </a:lnTo>
                    <a:cubicBezTo>
                      <a:pt x="865336" y="286971"/>
                      <a:pt x="828247" y="324060"/>
                      <a:pt x="782496" y="324060"/>
                    </a:cubicBezTo>
                    <a:lnTo>
                      <a:pt x="82840" y="324060"/>
                    </a:lnTo>
                    <a:cubicBezTo>
                      <a:pt x="37089" y="324060"/>
                      <a:pt x="0" y="286971"/>
                      <a:pt x="0" y="241220"/>
                    </a:cubicBezTo>
                    <a:lnTo>
                      <a:pt x="0" y="82840"/>
                    </a:lnTo>
                    <a:cubicBezTo>
                      <a:pt x="0" y="37089"/>
                      <a:pt x="37089" y="0"/>
                      <a:pt x="82840" y="0"/>
                    </a:cubicBezTo>
                    <a:close/>
                  </a:path>
                </a:pathLst>
              </a:custGeom>
              <a:solidFill>
                <a:srgbClr val="D9D9D9"/>
              </a:solidFill>
              <a:ln w="38100" cap="rnd">
                <a:solidFill>
                  <a:srgbClr val="000000"/>
                </a:solidFill>
                <a:prstDash val="solid"/>
                <a:round/>
              </a:ln>
            </p:spPr>
          </p:sp>
          <p:sp>
            <p:nvSpPr>
              <p:cNvPr name="TextBox 16" id="16"/>
              <p:cNvSpPr txBox="true"/>
              <p:nvPr/>
            </p:nvSpPr>
            <p:spPr>
              <a:xfrm>
                <a:off x="0" y="28575"/>
                <a:ext cx="865336" cy="295485"/>
              </a:xfrm>
              <a:prstGeom prst="rect">
                <a:avLst/>
              </a:prstGeom>
            </p:spPr>
            <p:txBody>
              <a:bodyPr anchor="ctr" rtlCol="false" tIns="50800" lIns="50800" bIns="50800" rIns="50800"/>
              <a:lstStyle/>
              <a:p>
                <a:pPr algn="ctr">
                  <a:lnSpc>
                    <a:spcPts val="1825"/>
                  </a:lnSpc>
                </a:pPr>
                <a:r>
                  <a:rPr lang="en-US" sz="1772" spc="88">
                    <a:solidFill>
                      <a:srgbClr val="000000"/>
                    </a:solidFill>
                    <a:latin typeface="DM Sans"/>
                    <a:ea typeface="DM Sans"/>
                    <a:cs typeface="DM Sans"/>
                    <a:sym typeface="DM Sans"/>
                  </a:rPr>
                  <a:t>Trial Protocals</a:t>
                </a:r>
              </a:p>
            </p:txBody>
          </p:sp>
        </p:grpSp>
        <p:grpSp>
          <p:nvGrpSpPr>
            <p:cNvPr name="Group 17" id="17"/>
            <p:cNvGrpSpPr/>
            <p:nvPr/>
          </p:nvGrpSpPr>
          <p:grpSpPr>
            <a:xfrm rot="0">
              <a:off x="4027935" y="7665292"/>
              <a:ext cx="3368016" cy="1261288"/>
              <a:chOff x="0" y="0"/>
              <a:chExt cx="865336" cy="324060"/>
            </a:xfrm>
          </p:grpSpPr>
          <p:sp>
            <p:nvSpPr>
              <p:cNvPr name="Freeform 18" id="18"/>
              <p:cNvSpPr/>
              <p:nvPr/>
            </p:nvSpPr>
            <p:spPr>
              <a:xfrm flipH="false" flipV="false" rot="0">
                <a:off x="0" y="0"/>
                <a:ext cx="865336" cy="324060"/>
              </a:xfrm>
              <a:custGeom>
                <a:avLst/>
                <a:gdLst/>
                <a:ahLst/>
                <a:cxnLst/>
                <a:rect r="r" b="b" t="t" l="l"/>
                <a:pathLst>
                  <a:path h="324060" w="865336">
                    <a:moveTo>
                      <a:pt x="82840" y="0"/>
                    </a:moveTo>
                    <a:lnTo>
                      <a:pt x="782496" y="0"/>
                    </a:lnTo>
                    <a:cubicBezTo>
                      <a:pt x="828247" y="0"/>
                      <a:pt x="865336" y="37089"/>
                      <a:pt x="865336" y="82840"/>
                    </a:cubicBezTo>
                    <a:lnTo>
                      <a:pt x="865336" y="241220"/>
                    </a:lnTo>
                    <a:cubicBezTo>
                      <a:pt x="865336" y="286971"/>
                      <a:pt x="828247" y="324060"/>
                      <a:pt x="782496" y="324060"/>
                    </a:cubicBezTo>
                    <a:lnTo>
                      <a:pt x="82840" y="324060"/>
                    </a:lnTo>
                    <a:cubicBezTo>
                      <a:pt x="37089" y="324060"/>
                      <a:pt x="0" y="286971"/>
                      <a:pt x="0" y="241220"/>
                    </a:cubicBezTo>
                    <a:lnTo>
                      <a:pt x="0" y="82840"/>
                    </a:lnTo>
                    <a:cubicBezTo>
                      <a:pt x="0" y="37089"/>
                      <a:pt x="37089" y="0"/>
                      <a:pt x="82840" y="0"/>
                    </a:cubicBezTo>
                    <a:close/>
                  </a:path>
                </a:pathLst>
              </a:custGeom>
              <a:solidFill>
                <a:srgbClr val="D9D9D9"/>
              </a:solidFill>
              <a:ln w="38100" cap="rnd">
                <a:solidFill>
                  <a:srgbClr val="000000"/>
                </a:solidFill>
                <a:prstDash val="solid"/>
                <a:round/>
              </a:ln>
            </p:spPr>
          </p:sp>
          <p:sp>
            <p:nvSpPr>
              <p:cNvPr name="TextBox 19" id="19"/>
              <p:cNvSpPr txBox="true"/>
              <p:nvPr/>
            </p:nvSpPr>
            <p:spPr>
              <a:xfrm>
                <a:off x="0" y="28575"/>
                <a:ext cx="865336" cy="295485"/>
              </a:xfrm>
              <a:prstGeom prst="rect">
                <a:avLst/>
              </a:prstGeom>
            </p:spPr>
            <p:txBody>
              <a:bodyPr anchor="ctr" rtlCol="false" tIns="50800" lIns="50800" bIns="50800" rIns="50800"/>
              <a:lstStyle/>
              <a:p>
                <a:pPr algn="ctr">
                  <a:lnSpc>
                    <a:spcPts val="1825"/>
                  </a:lnSpc>
                </a:pPr>
                <a:r>
                  <a:rPr lang="en-US" sz="1772" spc="88">
                    <a:solidFill>
                      <a:srgbClr val="000000"/>
                    </a:solidFill>
                    <a:latin typeface="DM Sans"/>
                    <a:ea typeface="DM Sans"/>
                    <a:cs typeface="DM Sans"/>
                    <a:sym typeface="DM Sans"/>
                  </a:rPr>
                  <a:t>Output</a:t>
                </a:r>
              </a:p>
            </p:txBody>
          </p:sp>
        </p:grpSp>
        <p:sp>
          <p:nvSpPr>
            <p:cNvPr name="AutoShape 20" id="20"/>
            <p:cNvSpPr/>
            <p:nvPr/>
          </p:nvSpPr>
          <p:spPr>
            <a:xfrm>
              <a:off x="3368016" y="951632"/>
              <a:ext cx="650653" cy="233223"/>
            </a:xfrm>
            <a:prstGeom prst="line">
              <a:avLst/>
            </a:prstGeom>
            <a:ln cap="flat" w="54923">
              <a:solidFill>
                <a:srgbClr val="000000"/>
              </a:solidFill>
              <a:prstDash val="solid"/>
              <a:headEnd type="none" len="sm" w="sm"/>
              <a:tailEnd type="arrow" len="sm" w="med"/>
            </a:ln>
          </p:spPr>
        </p:sp>
        <p:sp>
          <p:nvSpPr>
            <p:cNvPr name="AutoShape 21" id="21"/>
            <p:cNvSpPr/>
            <p:nvPr/>
          </p:nvSpPr>
          <p:spPr>
            <a:xfrm flipH="true">
              <a:off x="7358311" y="939797"/>
              <a:ext cx="641676" cy="256893"/>
            </a:xfrm>
            <a:prstGeom prst="line">
              <a:avLst/>
            </a:prstGeom>
            <a:ln cap="flat" w="54923">
              <a:solidFill>
                <a:srgbClr val="000000"/>
              </a:solidFill>
              <a:prstDash val="solid"/>
              <a:headEnd type="none" len="sm" w="sm"/>
              <a:tailEnd type="arrow" len="sm" w="med"/>
            </a:ln>
          </p:spPr>
        </p:sp>
        <p:grpSp>
          <p:nvGrpSpPr>
            <p:cNvPr name="Group 22" id="22"/>
            <p:cNvGrpSpPr/>
            <p:nvPr/>
          </p:nvGrpSpPr>
          <p:grpSpPr>
            <a:xfrm rot="0">
              <a:off x="3993819" y="507068"/>
              <a:ext cx="3368016" cy="1261288"/>
              <a:chOff x="0" y="0"/>
              <a:chExt cx="865336" cy="324060"/>
            </a:xfrm>
          </p:grpSpPr>
          <p:sp>
            <p:nvSpPr>
              <p:cNvPr name="Freeform 23" id="23"/>
              <p:cNvSpPr/>
              <p:nvPr/>
            </p:nvSpPr>
            <p:spPr>
              <a:xfrm flipH="false" flipV="false" rot="0">
                <a:off x="0" y="0"/>
                <a:ext cx="865336" cy="324060"/>
              </a:xfrm>
              <a:custGeom>
                <a:avLst/>
                <a:gdLst/>
                <a:ahLst/>
                <a:cxnLst/>
                <a:rect r="r" b="b" t="t" l="l"/>
                <a:pathLst>
                  <a:path h="324060" w="865336">
                    <a:moveTo>
                      <a:pt x="82840" y="0"/>
                    </a:moveTo>
                    <a:lnTo>
                      <a:pt x="782496" y="0"/>
                    </a:lnTo>
                    <a:cubicBezTo>
                      <a:pt x="828247" y="0"/>
                      <a:pt x="865336" y="37089"/>
                      <a:pt x="865336" y="82840"/>
                    </a:cubicBezTo>
                    <a:lnTo>
                      <a:pt x="865336" y="241220"/>
                    </a:lnTo>
                    <a:cubicBezTo>
                      <a:pt x="865336" y="286971"/>
                      <a:pt x="828247" y="324060"/>
                      <a:pt x="782496" y="324060"/>
                    </a:cubicBezTo>
                    <a:lnTo>
                      <a:pt x="82840" y="324060"/>
                    </a:lnTo>
                    <a:cubicBezTo>
                      <a:pt x="37089" y="324060"/>
                      <a:pt x="0" y="286971"/>
                      <a:pt x="0" y="241220"/>
                    </a:cubicBezTo>
                    <a:lnTo>
                      <a:pt x="0" y="82840"/>
                    </a:lnTo>
                    <a:cubicBezTo>
                      <a:pt x="0" y="37089"/>
                      <a:pt x="37089" y="0"/>
                      <a:pt x="82840" y="0"/>
                    </a:cubicBezTo>
                    <a:close/>
                  </a:path>
                </a:pathLst>
              </a:custGeom>
              <a:solidFill>
                <a:srgbClr val="D9D9D9"/>
              </a:solidFill>
              <a:ln w="38100" cap="rnd">
                <a:solidFill>
                  <a:srgbClr val="000000"/>
                </a:solidFill>
                <a:prstDash val="solid"/>
                <a:round/>
              </a:ln>
            </p:spPr>
          </p:sp>
          <p:sp>
            <p:nvSpPr>
              <p:cNvPr name="TextBox 24" id="24"/>
              <p:cNvSpPr txBox="true"/>
              <p:nvPr/>
            </p:nvSpPr>
            <p:spPr>
              <a:xfrm>
                <a:off x="0" y="28575"/>
                <a:ext cx="865336" cy="295485"/>
              </a:xfrm>
              <a:prstGeom prst="rect">
                <a:avLst/>
              </a:prstGeom>
            </p:spPr>
            <p:txBody>
              <a:bodyPr anchor="ctr" rtlCol="false" tIns="50800" lIns="50800" bIns="50800" rIns="50800"/>
              <a:lstStyle/>
              <a:p>
                <a:pPr algn="ctr">
                  <a:lnSpc>
                    <a:spcPts val="1825"/>
                  </a:lnSpc>
                </a:pPr>
                <a:r>
                  <a:rPr lang="en-US" sz="1772" spc="88">
                    <a:solidFill>
                      <a:srgbClr val="000000"/>
                    </a:solidFill>
                    <a:latin typeface="DM Sans"/>
                    <a:ea typeface="DM Sans"/>
                    <a:cs typeface="DM Sans"/>
                    <a:sym typeface="DM Sans"/>
                  </a:rPr>
                  <a:t>Input</a:t>
                </a:r>
              </a:p>
            </p:txBody>
          </p:sp>
        </p:grpSp>
        <p:grpSp>
          <p:nvGrpSpPr>
            <p:cNvPr name="Group 25" id="25"/>
            <p:cNvGrpSpPr/>
            <p:nvPr/>
          </p:nvGrpSpPr>
          <p:grpSpPr>
            <a:xfrm rot="0">
              <a:off x="3993819" y="1678794"/>
              <a:ext cx="3368016" cy="1261288"/>
              <a:chOff x="0" y="0"/>
              <a:chExt cx="865336" cy="324060"/>
            </a:xfrm>
          </p:grpSpPr>
          <p:sp>
            <p:nvSpPr>
              <p:cNvPr name="Freeform 26" id="26"/>
              <p:cNvSpPr/>
              <p:nvPr/>
            </p:nvSpPr>
            <p:spPr>
              <a:xfrm flipH="false" flipV="false" rot="0">
                <a:off x="0" y="0"/>
                <a:ext cx="865336" cy="324060"/>
              </a:xfrm>
              <a:custGeom>
                <a:avLst/>
                <a:gdLst/>
                <a:ahLst/>
                <a:cxnLst/>
                <a:rect r="r" b="b" t="t" l="l"/>
                <a:pathLst>
                  <a:path h="324060" w="865336">
                    <a:moveTo>
                      <a:pt x="82840" y="0"/>
                    </a:moveTo>
                    <a:lnTo>
                      <a:pt x="782496" y="0"/>
                    </a:lnTo>
                    <a:cubicBezTo>
                      <a:pt x="828247" y="0"/>
                      <a:pt x="865336" y="37089"/>
                      <a:pt x="865336" y="82840"/>
                    </a:cubicBezTo>
                    <a:lnTo>
                      <a:pt x="865336" y="241220"/>
                    </a:lnTo>
                    <a:cubicBezTo>
                      <a:pt x="865336" y="286971"/>
                      <a:pt x="828247" y="324060"/>
                      <a:pt x="782496" y="324060"/>
                    </a:cubicBezTo>
                    <a:lnTo>
                      <a:pt x="82840" y="324060"/>
                    </a:lnTo>
                    <a:cubicBezTo>
                      <a:pt x="37089" y="324060"/>
                      <a:pt x="0" y="286971"/>
                      <a:pt x="0" y="241220"/>
                    </a:cubicBezTo>
                    <a:lnTo>
                      <a:pt x="0" y="82840"/>
                    </a:lnTo>
                    <a:cubicBezTo>
                      <a:pt x="0" y="37089"/>
                      <a:pt x="37089" y="0"/>
                      <a:pt x="82840" y="0"/>
                    </a:cubicBezTo>
                    <a:close/>
                  </a:path>
                </a:pathLst>
              </a:custGeom>
              <a:solidFill>
                <a:srgbClr val="D9D9D9"/>
              </a:solidFill>
              <a:ln w="38100" cap="rnd">
                <a:solidFill>
                  <a:srgbClr val="000000"/>
                </a:solidFill>
                <a:prstDash val="solid"/>
                <a:round/>
              </a:ln>
            </p:spPr>
          </p:sp>
          <p:sp>
            <p:nvSpPr>
              <p:cNvPr name="TextBox 27" id="27"/>
              <p:cNvSpPr txBox="true"/>
              <p:nvPr/>
            </p:nvSpPr>
            <p:spPr>
              <a:xfrm>
                <a:off x="0" y="28575"/>
                <a:ext cx="865336" cy="295485"/>
              </a:xfrm>
              <a:prstGeom prst="rect">
                <a:avLst/>
              </a:prstGeom>
            </p:spPr>
            <p:txBody>
              <a:bodyPr anchor="ctr" rtlCol="false" tIns="50800" lIns="50800" bIns="50800" rIns="50800"/>
              <a:lstStyle/>
              <a:p>
                <a:pPr algn="ctr">
                  <a:lnSpc>
                    <a:spcPts val="1825"/>
                  </a:lnSpc>
                </a:pPr>
                <a:r>
                  <a:rPr lang="en-US" sz="1772" spc="88">
                    <a:solidFill>
                      <a:srgbClr val="000000"/>
                    </a:solidFill>
                    <a:latin typeface="DM Sans"/>
                    <a:ea typeface="DM Sans"/>
                    <a:cs typeface="DM Sans"/>
                    <a:sym typeface="DM Sans"/>
                  </a:rPr>
                  <a:t>Processing</a:t>
                </a:r>
              </a:p>
            </p:txBody>
          </p:sp>
        </p:grpSp>
        <p:grpSp>
          <p:nvGrpSpPr>
            <p:cNvPr name="Group 28" id="28"/>
            <p:cNvGrpSpPr/>
            <p:nvPr/>
          </p:nvGrpSpPr>
          <p:grpSpPr>
            <a:xfrm rot="0">
              <a:off x="4044022" y="6458926"/>
              <a:ext cx="3368016" cy="1261288"/>
              <a:chOff x="0" y="0"/>
              <a:chExt cx="865336" cy="324060"/>
            </a:xfrm>
          </p:grpSpPr>
          <p:sp>
            <p:nvSpPr>
              <p:cNvPr name="Freeform 29" id="29"/>
              <p:cNvSpPr/>
              <p:nvPr/>
            </p:nvSpPr>
            <p:spPr>
              <a:xfrm flipH="false" flipV="false" rot="0">
                <a:off x="0" y="0"/>
                <a:ext cx="865336" cy="324060"/>
              </a:xfrm>
              <a:custGeom>
                <a:avLst/>
                <a:gdLst/>
                <a:ahLst/>
                <a:cxnLst/>
                <a:rect r="r" b="b" t="t" l="l"/>
                <a:pathLst>
                  <a:path h="324060" w="865336">
                    <a:moveTo>
                      <a:pt x="82840" y="0"/>
                    </a:moveTo>
                    <a:lnTo>
                      <a:pt x="782496" y="0"/>
                    </a:lnTo>
                    <a:cubicBezTo>
                      <a:pt x="828247" y="0"/>
                      <a:pt x="865336" y="37089"/>
                      <a:pt x="865336" y="82840"/>
                    </a:cubicBezTo>
                    <a:lnTo>
                      <a:pt x="865336" y="241220"/>
                    </a:lnTo>
                    <a:cubicBezTo>
                      <a:pt x="865336" y="286971"/>
                      <a:pt x="828247" y="324060"/>
                      <a:pt x="782496" y="324060"/>
                    </a:cubicBezTo>
                    <a:lnTo>
                      <a:pt x="82840" y="324060"/>
                    </a:lnTo>
                    <a:cubicBezTo>
                      <a:pt x="37089" y="324060"/>
                      <a:pt x="0" y="286971"/>
                      <a:pt x="0" y="241220"/>
                    </a:cubicBezTo>
                    <a:lnTo>
                      <a:pt x="0" y="82840"/>
                    </a:lnTo>
                    <a:cubicBezTo>
                      <a:pt x="0" y="37089"/>
                      <a:pt x="37089" y="0"/>
                      <a:pt x="82840" y="0"/>
                    </a:cubicBezTo>
                    <a:close/>
                  </a:path>
                </a:pathLst>
              </a:custGeom>
              <a:solidFill>
                <a:srgbClr val="D9D9D9"/>
              </a:solidFill>
              <a:ln w="38100" cap="rnd">
                <a:solidFill>
                  <a:srgbClr val="000000"/>
                </a:solidFill>
                <a:prstDash val="solid"/>
                <a:round/>
              </a:ln>
            </p:spPr>
          </p:sp>
          <p:sp>
            <p:nvSpPr>
              <p:cNvPr name="TextBox 30" id="30"/>
              <p:cNvSpPr txBox="true"/>
              <p:nvPr/>
            </p:nvSpPr>
            <p:spPr>
              <a:xfrm>
                <a:off x="0" y="28575"/>
                <a:ext cx="865336" cy="295485"/>
              </a:xfrm>
              <a:prstGeom prst="rect">
                <a:avLst/>
              </a:prstGeom>
            </p:spPr>
            <p:txBody>
              <a:bodyPr anchor="ctr" rtlCol="false" tIns="50800" lIns="50800" bIns="50800" rIns="50800"/>
              <a:lstStyle/>
              <a:p>
                <a:pPr algn="ctr">
                  <a:lnSpc>
                    <a:spcPts val="1825"/>
                  </a:lnSpc>
                </a:pPr>
                <a:r>
                  <a:rPr lang="en-US" sz="1772" spc="88">
                    <a:solidFill>
                      <a:srgbClr val="000000"/>
                    </a:solidFill>
                    <a:latin typeface="DM Sans"/>
                    <a:ea typeface="DM Sans"/>
                    <a:cs typeface="DM Sans"/>
                    <a:sym typeface="DM Sans"/>
                  </a:rPr>
                  <a:t>SDI Clculation</a:t>
                </a:r>
              </a:p>
            </p:txBody>
          </p:sp>
        </p:grpSp>
        <p:grpSp>
          <p:nvGrpSpPr>
            <p:cNvPr name="Group 31" id="31"/>
            <p:cNvGrpSpPr/>
            <p:nvPr/>
          </p:nvGrpSpPr>
          <p:grpSpPr>
            <a:xfrm rot="0">
              <a:off x="3993819" y="2865360"/>
              <a:ext cx="3368016" cy="1261288"/>
              <a:chOff x="0" y="0"/>
              <a:chExt cx="865336" cy="324060"/>
            </a:xfrm>
          </p:grpSpPr>
          <p:sp>
            <p:nvSpPr>
              <p:cNvPr name="Freeform 32" id="32"/>
              <p:cNvSpPr/>
              <p:nvPr/>
            </p:nvSpPr>
            <p:spPr>
              <a:xfrm flipH="false" flipV="false" rot="0">
                <a:off x="0" y="0"/>
                <a:ext cx="865336" cy="324060"/>
              </a:xfrm>
              <a:custGeom>
                <a:avLst/>
                <a:gdLst/>
                <a:ahLst/>
                <a:cxnLst/>
                <a:rect r="r" b="b" t="t" l="l"/>
                <a:pathLst>
                  <a:path h="324060" w="865336">
                    <a:moveTo>
                      <a:pt x="82840" y="0"/>
                    </a:moveTo>
                    <a:lnTo>
                      <a:pt x="782496" y="0"/>
                    </a:lnTo>
                    <a:cubicBezTo>
                      <a:pt x="828247" y="0"/>
                      <a:pt x="865336" y="37089"/>
                      <a:pt x="865336" y="82840"/>
                    </a:cubicBezTo>
                    <a:lnTo>
                      <a:pt x="865336" y="241220"/>
                    </a:lnTo>
                    <a:cubicBezTo>
                      <a:pt x="865336" y="286971"/>
                      <a:pt x="828247" y="324060"/>
                      <a:pt x="782496" y="324060"/>
                    </a:cubicBezTo>
                    <a:lnTo>
                      <a:pt x="82840" y="324060"/>
                    </a:lnTo>
                    <a:cubicBezTo>
                      <a:pt x="37089" y="324060"/>
                      <a:pt x="0" y="286971"/>
                      <a:pt x="0" y="241220"/>
                    </a:cubicBezTo>
                    <a:lnTo>
                      <a:pt x="0" y="82840"/>
                    </a:lnTo>
                    <a:cubicBezTo>
                      <a:pt x="0" y="37089"/>
                      <a:pt x="37089" y="0"/>
                      <a:pt x="82840" y="0"/>
                    </a:cubicBezTo>
                    <a:close/>
                  </a:path>
                </a:pathLst>
              </a:custGeom>
              <a:solidFill>
                <a:srgbClr val="D9D9D9"/>
              </a:solidFill>
              <a:ln w="38100" cap="rnd">
                <a:solidFill>
                  <a:srgbClr val="000000"/>
                </a:solidFill>
                <a:prstDash val="solid"/>
                <a:round/>
              </a:ln>
            </p:spPr>
          </p:sp>
          <p:sp>
            <p:nvSpPr>
              <p:cNvPr name="TextBox 33" id="33"/>
              <p:cNvSpPr txBox="true"/>
              <p:nvPr/>
            </p:nvSpPr>
            <p:spPr>
              <a:xfrm>
                <a:off x="0" y="28575"/>
                <a:ext cx="865336" cy="295485"/>
              </a:xfrm>
              <a:prstGeom prst="rect">
                <a:avLst/>
              </a:prstGeom>
            </p:spPr>
            <p:txBody>
              <a:bodyPr anchor="ctr" rtlCol="false" tIns="50800" lIns="50800" bIns="50800" rIns="50800"/>
              <a:lstStyle/>
              <a:p>
                <a:pPr algn="ctr">
                  <a:lnSpc>
                    <a:spcPts val="1825"/>
                  </a:lnSpc>
                </a:pPr>
                <a:r>
                  <a:rPr lang="en-US" sz="1772" spc="88">
                    <a:solidFill>
                      <a:srgbClr val="000000"/>
                    </a:solidFill>
                    <a:latin typeface="DM Sans"/>
                    <a:ea typeface="DM Sans"/>
                    <a:cs typeface="DM Sans"/>
                    <a:sym typeface="DM Sans"/>
                  </a:rPr>
                  <a:t>BioBert NER</a:t>
                </a:r>
              </a:p>
            </p:txBody>
          </p:sp>
        </p:grpSp>
        <p:grpSp>
          <p:nvGrpSpPr>
            <p:cNvPr name="Group 34" id="34"/>
            <p:cNvGrpSpPr/>
            <p:nvPr/>
          </p:nvGrpSpPr>
          <p:grpSpPr>
            <a:xfrm rot="0">
              <a:off x="4018669" y="4071726"/>
              <a:ext cx="3368016" cy="1261288"/>
              <a:chOff x="0" y="0"/>
              <a:chExt cx="865336" cy="324060"/>
            </a:xfrm>
          </p:grpSpPr>
          <p:sp>
            <p:nvSpPr>
              <p:cNvPr name="Freeform 35" id="35"/>
              <p:cNvSpPr/>
              <p:nvPr/>
            </p:nvSpPr>
            <p:spPr>
              <a:xfrm flipH="false" flipV="false" rot="0">
                <a:off x="0" y="0"/>
                <a:ext cx="865336" cy="324060"/>
              </a:xfrm>
              <a:custGeom>
                <a:avLst/>
                <a:gdLst/>
                <a:ahLst/>
                <a:cxnLst/>
                <a:rect r="r" b="b" t="t" l="l"/>
                <a:pathLst>
                  <a:path h="324060" w="865336">
                    <a:moveTo>
                      <a:pt x="82840" y="0"/>
                    </a:moveTo>
                    <a:lnTo>
                      <a:pt x="782496" y="0"/>
                    </a:lnTo>
                    <a:cubicBezTo>
                      <a:pt x="828247" y="0"/>
                      <a:pt x="865336" y="37089"/>
                      <a:pt x="865336" y="82840"/>
                    </a:cubicBezTo>
                    <a:lnTo>
                      <a:pt x="865336" y="241220"/>
                    </a:lnTo>
                    <a:cubicBezTo>
                      <a:pt x="865336" y="286971"/>
                      <a:pt x="828247" y="324060"/>
                      <a:pt x="782496" y="324060"/>
                    </a:cubicBezTo>
                    <a:lnTo>
                      <a:pt x="82840" y="324060"/>
                    </a:lnTo>
                    <a:cubicBezTo>
                      <a:pt x="37089" y="324060"/>
                      <a:pt x="0" y="286971"/>
                      <a:pt x="0" y="241220"/>
                    </a:cubicBezTo>
                    <a:lnTo>
                      <a:pt x="0" y="82840"/>
                    </a:lnTo>
                    <a:cubicBezTo>
                      <a:pt x="0" y="37089"/>
                      <a:pt x="37089" y="0"/>
                      <a:pt x="82840" y="0"/>
                    </a:cubicBezTo>
                    <a:close/>
                  </a:path>
                </a:pathLst>
              </a:custGeom>
              <a:solidFill>
                <a:srgbClr val="D9D9D9"/>
              </a:solidFill>
              <a:ln w="38100" cap="rnd">
                <a:solidFill>
                  <a:srgbClr val="000000"/>
                </a:solidFill>
                <a:prstDash val="solid"/>
                <a:round/>
              </a:ln>
            </p:spPr>
          </p:sp>
          <p:sp>
            <p:nvSpPr>
              <p:cNvPr name="TextBox 36" id="36"/>
              <p:cNvSpPr txBox="true"/>
              <p:nvPr/>
            </p:nvSpPr>
            <p:spPr>
              <a:xfrm>
                <a:off x="0" y="28575"/>
                <a:ext cx="865336" cy="295485"/>
              </a:xfrm>
              <a:prstGeom prst="rect">
                <a:avLst/>
              </a:prstGeom>
            </p:spPr>
            <p:txBody>
              <a:bodyPr anchor="ctr" rtlCol="false" tIns="50800" lIns="50800" bIns="50800" rIns="50800"/>
              <a:lstStyle/>
              <a:p>
                <a:pPr algn="ctr">
                  <a:lnSpc>
                    <a:spcPts val="1825"/>
                  </a:lnSpc>
                </a:pPr>
                <a:r>
                  <a:rPr lang="en-US" sz="1772" spc="88">
                    <a:solidFill>
                      <a:srgbClr val="000000"/>
                    </a:solidFill>
                    <a:latin typeface="DM Sans"/>
                    <a:ea typeface="DM Sans"/>
                    <a:cs typeface="DM Sans"/>
                    <a:sym typeface="DM Sans"/>
                  </a:rPr>
                  <a:t>Entity Extraction</a:t>
                </a:r>
              </a:p>
            </p:txBody>
          </p:sp>
        </p:grpSp>
        <p:grpSp>
          <p:nvGrpSpPr>
            <p:cNvPr name="Group 37" id="37"/>
            <p:cNvGrpSpPr/>
            <p:nvPr/>
          </p:nvGrpSpPr>
          <p:grpSpPr>
            <a:xfrm rot="0">
              <a:off x="4018669" y="5264361"/>
              <a:ext cx="3368016" cy="1261288"/>
              <a:chOff x="0" y="0"/>
              <a:chExt cx="865336" cy="324060"/>
            </a:xfrm>
          </p:grpSpPr>
          <p:sp>
            <p:nvSpPr>
              <p:cNvPr name="Freeform 38" id="38"/>
              <p:cNvSpPr/>
              <p:nvPr/>
            </p:nvSpPr>
            <p:spPr>
              <a:xfrm flipH="false" flipV="false" rot="0">
                <a:off x="0" y="0"/>
                <a:ext cx="865336" cy="324060"/>
              </a:xfrm>
              <a:custGeom>
                <a:avLst/>
                <a:gdLst/>
                <a:ahLst/>
                <a:cxnLst/>
                <a:rect r="r" b="b" t="t" l="l"/>
                <a:pathLst>
                  <a:path h="324060" w="865336">
                    <a:moveTo>
                      <a:pt x="82840" y="0"/>
                    </a:moveTo>
                    <a:lnTo>
                      <a:pt x="782496" y="0"/>
                    </a:lnTo>
                    <a:cubicBezTo>
                      <a:pt x="828247" y="0"/>
                      <a:pt x="865336" y="37089"/>
                      <a:pt x="865336" y="82840"/>
                    </a:cubicBezTo>
                    <a:lnTo>
                      <a:pt x="865336" y="241220"/>
                    </a:lnTo>
                    <a:cubicBezTo>
                      <a:pt x="865336" y="286971"/>
                      <a:pt x="828247" y="324060"/>
                      <a:pt x="782496" y="324060"/>
                    </a:cubicBezTo>
                    <a:lnTo>
                      <a:pt x="82840" y="324060"/>
                    </a:lnTo>
                    <a:cubicBezTo>
                      <a:pt x="37089" y="324060"/>
                      <a:pt x="0" y="286971"/>
                      <a:pt x="0" y="241220"/>
                    </a:cubicBezTo>
                    <a:lnTo>
                      <a:pt x="0" y="82840"/>
                    </a:lnTo>
                    <a:cubicBezTo>
                      <a:pt x="0" y="37089"/>
                      <a:pt x="37089" y="0"/>
                      <a:pt x="82840" y="0"/>
                    </a:cubicBezTo>
                    <a:close/>
                  </a:path>
                </a:pathLst>
              </a:custGeom>
              <a:solidFill>
                <a:srgbClr val="D9D9D9"/>
              </a:solidFill>
              <a:ln w="38100" cap="rnd">
                <a:solidFill>
                  <a:srgbClr val="000000"/>
                </a:solidFill>
                <a:prstDash val="solid"/>
                <a:round/>
              </a:ln>
            </p:spPr>
          </p:sp>
          <p:sp>
            <p:nvSpPr>
              <p:cNvPr name="TextBox 39" id="39"/>
              <p:cNvSpPr txBox="true"/>
              <p:nvPr/>
            </p:nvSpPr>
            <p:spPr>
              <a:xfrm>
                <a:off x="0" y="28575"/>
                <a:ext cx="865336" cy="295485"/>
              </a:xfrm>
              <a:prstGeom prst="rect">
                <a:avLst/>
              </a:prstGeom>
            </p:spPr>
            <p:txBody>
              <a:bodyPr anchor="ctr" rtlCol="false" tIns="50800" lIns="50800" bIns="50800" rIns="50800"/>
              <a:lstStyle/>
              <a:p>
                <a:pPr algn="ctr">
                  <a:lnSpc>
                    <a:spcPts val="1825"/>
                  </a:lnSpc>
                </a:pPr>
                <a:r>
                  <a:rPr lang="en-US" sz="1772" spc="88">
                    <a:solidFill>
                      <a:srgbClr val="000000"/>
                    </a:solidFill>
                    <a:latin typeface="DM Sans"/>
                    <a:ea typeface="DM Sans"/>
                    <a:cs typeface="DM Sans"/>
                    <a:sym typeface="DM Sans"/>
                  </a:rPr>
                  <a:t>Semantic Embeddings</a:t>
                </a:r>
              </a:p>
            </p:txBody>
          </p:sp>
        </p:grpSp>
        <p:sp>
          <p:nvSpPr>
            <p:cNvPr name="AutoShape 40" id="40"/>
            <p:cNvSpPr/>
            <p:nvPr/>
          </p:nvSpPr>
          <p:spPr>
            <a:xfrm>
              <a:off x="7654393" y="9596849"/>
              <a:ext cx="691189" cy="0"/>
            </a:xfrm>
            <a:prstGeom prst="line">
              <a:avLst/>
            </a:prstGeom>
            <a:ln cap="flat" w="54923">
              <a:solidFill>
                <a:srgbClr val="000000"/>
              </a:solidFill>
              <a:prstDash val="solid"/>
              <a:headEnd type="none" len="sm" w="sm"/>
              <a:tailEnd type="arrow" len="sm" w="med"/>
            </a:ln>
          </p:spPr>
        </p:sp>
      </p:gr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EEEEEE"/>
        </a:solidFill>
      </p:bgPr>
    </p:bg>
    <p:spTree>
      <p:nvGrpSpPr>
        <p:cNvPr id="1" name=""/>
        <p:cNvGrpSpPr/>
        <p:nvPr/>
      </p:nvGrpSpPr>
      <p:grpSpPr>
        <a:xfrm>
          <a:off x="0" y="0"/>
          <a:ext cx="0" cy="0"/>
          <a:chOff x="0" y="0"/>
          <a:chExt cx="0" cy="0"/>
        </a:xfrm>
      </p:grpSpPr>
      <p:sp>
        <p:nvSpPr>
          <p:cNvPr name="Freeform 2" id="2"/>
          <p:cNvSpPr/>
          <p:nvPr/>
        </p:nvSpPr>
        <p:spPr>
          <a:xfrm flipH="false" flipV="false" rot="0">
            <a:off x="10972800" y="7543800"/>
            <a:ext cx="7315200" cy="2743200"/>
          </a:xfrm>
          <a:custGeom>
            <a:avLst/>
            <a:gdLst/>
            <a:ahLst/>
            <a:cxnLst/>
            <a:rect r="r" b="b" t="t" l="l"/>
            <a:pathLst>
              <a:path h="2743200" w="7315200">
                <a:moveTo>
                  <a:pt x="0" y="0"/>
                </a:moveTo>
                <a:lnTo>
                  <a:pt x="7315200" y="0"/>
                </a:lnTo>
                <a:lnTo>
                  <a:pt x="7315200" y="2743200"/>
                </a:lnTo>
                <a:lnTo>
                  <a:pt x="0" y="27432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0" y="3407851"/>
            <a:ext cx="3086100" cy="3086100"/>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000000">
                <a:alpha val="0"/>
              </a:srgbClr>
            </a:solidFill>
          </p:spPr>
        </p:sp>
        <p:sp>
          <p:nvSpPr>
            <p:cNvPr name="TextBox 5" id="5"/>
            <p:cNvSpPr txBox="true"/>
            <p:nvPr/>
          </p:nvSpPr>
          <p:spPr>
            <a:xfrm>
              <a:off x="0" y="38100"/>
              <a:ext cx="812800" cy="774700"/>
            </a:xfrm>
            <a:prstGeom prst="rect">
              <a:avLst/>
            </a:prstGeom>
          </p:spPr>
          <p:txBody>
            <a:bodyPr anchor="ctr" rtlCol="false" tIns="50800" lIns="50800" bIns="50800" rIns="50800"/>
            <a:lstStyle/>
            <a:p>
              <a:pPr algn="ctr">
                <a:lnSpc>
                  <a:spcPts val="1688"/>
                </a:lnSpc>
              </a:pPr>
            </a:p>
          </p:txBody>
        </p:sp>
      </p:grpSp>
      <p:sp>
        <p:nvSpPr>
          <p:cNvPr name="Freeform 6" id="6"/>
          <p:cNvSpPr/>
          <p:nvPr/>
        </p:nvSpPr>
        <p:spPr>
          <a:xfrm flipH="false" flipV="false" rot="0">
            <a:off x="11845978" y="6104217"/>
            <a:ext cx="748814" cy="1370826"/>
          </a:xfrm>
          <a:custGeom>
            <a:avLst/>
            <a:gdLst/>
            <a:ahLst/>
            <a:cxnLst/>
            <a:rect r="r" b="b" t="t" l="l"/>
            <a:pathLst>
              <a:path h="1370826" w="748814">
                <a:moveTo>
                  <a:pt x="0" y="0"/>
                </a:moveTo>
                <a:lnTo>
                  <a:pt x="748814" y="0"/>
                </a:lnTo>
                <a:lnTo>
                  <a:pt x="748814" y="1370826"/>
                </a:lnTo>
                <a:lnTo>
                  <a:pt x="0" y="137082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5861150" y="6104217"/>
            <a:ext cx="748814" cy="1370826"/>
          </a:xfrm>
          <a:custGeom>
            <a:avLst/>
            <a:gdLst/>
            <a:ahLst/>
            <a:cxnLst/>
            <a:rect r="r" b="b" t="t" l="l"/>
            <a:pathLst>
              <a:path h="1370826" w="748814">
                <a:moveTo>
                  <a:pt x="0" y="0"/>
                </a:moveTo>
                <a:lnTo>
                  <a:pt x="748813" y="0"/>
                </a:lnTo>
                <a:lnTo>
                  <a:pt x="748813" y="1370826"/>
                </a:lnTo>
                <a:lnTo>
                  <a:pt x="0" y="137082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462615" y="5366845"/>
            <a:ext cx="5398535" cy="2948950"/>
          </a:xfrm>
          <a:custGeom>
            <a:avLst/>
            <a:gdLst/>
            <a:ahLst/>
            <a:cxnLst/>
            <a:rect r="r" b="b" t="t" l="l"/>
            <a:pathLst>
              <a:path h="2948950" w="5398535">
                <a:moveTo>
                  <a:pt x="0" y="0"/>
                </a:moveTo>
                <a:lnTo>
                  <a:pt x="5398535" y="0"/>
                </a:lnTo>
                <a:lnTo>
                  <a:pt x="5398535" y="2948950"/>
                </a:lnTo>
                <a:lnTo>
                  <a:pt x="0" y="294895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0">
            <a:off x="6609963" y="5455622"/>
            <a:ext cx="5236015" cy="2860173"/>
          </a:xfrm>
          <a:custGeom>
            <a:avLst/>
            <a:gdLst/>
            <a:ahLst/>
            <a:cxnLst/>
            <a:rect r="r" b="b" t="t" l="l"/>
            <a:pathLst>
              <a:path h="2860173" w="5236015">
                <a:moveTo>
                  <a:pt x="0" y="0"/>
                </a:moveTo>
                <a:lnTo>
                  <a:pt x="5236015" y="0"/>
                </a:lnTo>
                <a:lnTo>
                  <a:pt x="5236015" y="2860173"/>
                </a:lnTo>
                <a:lnTo>
                  <a:pt x="0" y="286017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0" id="10"/>
          <p:cNvSpPr/>
          <p:nvPr/>
        </p:nvSpPr>
        <p:spPr>
          <a:xfrm flipH="false" flipV="false" rot="0">
            <a:off x="12589370" y="5411233"/>
            <a:ext cx="5236015" cy="2860173"/>
          </a:xfrm>
          <a:custGeom>
            <a:avLst/>
            <a:gdLst/>
            <a:ahLst/>
            <a:cxnLst/>
            <a:rect r="r" b="b" t="t" l="l"/>
            <a:pathLst>
              <a:path h="2860173" w="5236015">
                <a:moveTo>
                  <a:pt x="0" y="0"/>
                </a:moveTo>
                <a:lnTo>
                  <a:pt x="5236015" y="0"/>
                </a:lnTo>
                <a:lnTo>
                  <a:pt x="5236015" y="2860174"/>
                </a:lnTo>
                <a:lnTo>
                  <a:pt x="0" y="286017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1" id="11"/>
          <p:cNvSpPr/>
          <p:nvPr/>
        </p:nvSpPr>
        <p:spPr>
          <a:xfrm flipH="false" flipV="false" rot="0">
            <a:off x="13104344" y="7506100"/>
            <a:ext cx="4154956" cy="569441"/>
          </a:xfrm>
          <a:custGeom>
            <a:avLst/>
            <a:gdLst/>
            <a:ahLst/>
            <a:cxnLst/>
            <a:rect r="r" b="b" t="t" l="l"/>
            <a:pathLst>
              <a:path h="569441" w="4154956">
                <a:moveTo>
                  <a:pt x="0" y="0"/>
                </a:moveTo>
                <a:lnTo>
                  <a:pt x="4154956" y="0"/>
                </a:lnTo>
                <a:lnTo>
                  <a:pt x="4154956" y="569441"/>
                </a:lnTo>
                <a:lnTo>
                  <a:pt x="0" y="569441"/>
                </a:lnTo>
                <a:lnTo>
                  <a:pt x="0" y="0"/>
                </a:lnTo>
                <a:close/>
              </a:path>
            </a:pathLst>
          </a:custGeom>
          <a:blipFill>
            <a:blip r:embed="rId8"/>
            <a:stretch>
              <a:fillRect l="0" t="-1114" r="0" b="-1114"/>
            </a:stretch>
          </a:blipFill>
        </p:spPr>
      </p:sp>
      <p:sp>
        <p:nvSpPr>
          <p:cNvPr name="TextBox 12" id="12"/>
          <p:cNvSpPr txBox="true"/>
          <p:nvPr/>
        </p:nvSpPr>
        <p:spPr>
          <a:xfrm rot="0">
            <a:off x="791125" y="2030408"/>
            <a:ext cx="2174410" cy="423994"/>
          </a:xfrm>
          <a:prstGeom prst="rect">
            <a:avLst/>
          </a:prstGeom>
        </p:spPr>
        <p:txBody>
          <a:bodyPr anchor="t" rtlCol="false" tIns="0" lIns="0" bIns="0" rIns="0">
            <a:spAutoFit/>
          </a:bodyPr>
          <a:lstStyle/>
          <a:p>
            <a:pPr algn="ctr">
              <a:lnSpc>
                <a:spcPts val="3487"/>
              </a:lnSpc>
            </a:pPr>
            <a:r>
              <a:rPr lang="en-US" sz="2490">
                <a:solidFill>
                  <a:srgbClr val="000000"/>
                </a:solidFill>
                <a:latin typeface="Canva Sans"/>
                <a:ea typeface="Canva Sans"/>
                <a:cs typeface="Canva Sans"/>
                <a:sym typeface="Canva Sans"/>
              </a:rPr>
              <a:t>EXAMPLE: </a:t>
            </a:r>
          </a:p>
        </p:txBody>
      </p:sp>
      <p:sp>
        <p:nvSpPr>
          <p:cNvPr name="TextBox 13" id="13"/>
          <p:cNvSpPr txBox="true"/>
          <p:nvPr/>
        </p:nvSpPr>
        <p:spPr>
          <a:xfrm rot="0">
            <a:off x="715293" y="409575"/>
            <a:ext cx="6694728" cy="1228725"/>
          </a:xfrm>
          <a:prstGeom prst="rect">
            <a:avLst/>
          </a:prstGeom>
        </p:spPr>
        <p:txBody>
          <a:bodyPr anchor="t" rtlCol="false" tIns="0" lIns="0" bIns="0" rIns="0">
            <a:spAutoFit/>
          </a:bodyPr>
          <a:lstStyle/>
          <a:p>
            <a:pPr algn="l">
              <a:lnSpc>
                <a:spcPts val="9600"/>
              </a:lnSpc>
            </a:pPr>
            <a:r>
              <a:rPr lang="en-US" sz="8000" spc="-248">
                <a:solidFill>
                  <a:srgbClr val="000000"/>
                </a:solidFill>
                <a:latin typeface="Gotham"/>
                <a:ea typeface="Gotham"/>
                <a:cs typeface="Gotham"/>
                <a:sym typeface="Gotham"/>
              </a:rPr>
              <a:t>BioBert-NER</a:t>
            </a:r>
          </a:p>
        </p:txBody>
      </p:sp>
      <p:sp>
        <p:nvSpPr>
          <p:cNvPr name="TextBox 14" id="14"/>
          <p:cNvSpPr txBox="true"/>
          <p:nvPr/>
        </p:nvSpPr>
        <p:spPr>
          <a:xfrm rot="0">
            <a:off x="9139238" y="4819967"/>
            <a:ext cx="5226223" cy="580390"/>
          </a:xfrm>
          <a:prstGeom prst="rect">
            <a:avLst/>
          </a:prstGeom>
        </p:spPr>
        <p:txBody>
          <a:bodyPr anchor="t" rtlCol="false" tIns="0" lIns="0" bIns="0" rIns="0">
            <a:spAutoFit/>
          </a:bodyPr>
          <a:lstStyle/>
          <a:p>
            <a:pPr algn="ctr">
              <a:lnSpc>
                <a:spcPts val="4759"/>
              </a:lnSpc>
            </a:pPr>
          </a:p>
        </p:txBody>
      </p:sp>
      <p:sp>
        <p:nvSpPr>
          <p:cNvPr name="TextBox 15" id="15"/>
          <p:cNvSpPr txBox="true"/>
          <p:nvPr/>
        </p:nvSpPr>
        <p:spPr>
          <a:xfrm rot="0">
            <a:off x="1177908" y="4473591"/>
            <a:ext cx="2187654" cy="580390"/>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a:ea typeface="Canva Sans"/>
                <a:cs typeface="Canva Sans"/>
                <a:sym typeface="Canva Sans"/>
              </a:rPr>
              <a:t>WORKING:</a:t>
            </a:r>
          </a:p>
        </p:txBody>
      </p:sp>
      <p:sp>
        <p:nvSpPr>
          <p:cNvPr name="TextBox 16" id="16"/>
          <p:cNvSpPr txBox="true"/>
          <p:nvPr/>
        </p:nvSpPr>
        <p:spPr>
          <a:xfrm rot="0">
            <a:off x="755140" y="5276107"/>
            <a:ext cx="4543731" cy="3515203"/>
          </a:xfrm>
          <a:prstGeom prst="rect">
            <a:avLst/>
          </a:prstGeom>
        </p:spPr>
        <p:txBody>
          <a:bodyPr anchor="t" rtlCol="false" tIns="0" lIns="0" bIns="0" rIns="0">
            <a:spAutoFit/>
          </a:bodyPr>
          <a:lstStyle/>
          <a:p>
            <a:pPr algn="l">
              <a:lnSpc>
                <a:spcPts val="4000"/>
              </a:lnSpc>
            </a:pPr>
            <a:r>
              <a:rPr lang="en-US" sz="2857">
                <a:solidFill>
                  <a:srgbClr val="000000"/>
                </a:solidFill>
                <a:latin typeface="Canva Sans"/>
                <a:ea typeface="Canva Sans"/>
                <a:cs typeface="Canva Sans"/>
                <a:sym typeface="Canva Sans"/>
              </a:rPr>
              <a:t>1.Creating tokens</a:t>
            </a:r>
          </a:p>
          <a:p>
            <a:pPr algn="l">
              <a:lnSpc>
                <a:spcPts val="4000"/>
              </a:lnSpc>
            </a:pPr>
            <a:r>
              <a:rPr lang="en-US" sz="2857">
                <a:solidFill>
                  <a:srgbClr val="000000"/>
                </a:solidFill>
                <a:latin typeface="Canva Sans"/>
                <a:ea typeface="Canva Sans"/>
                <a:cs typeface="Canva Sans"/>
                <a:sym typeface="Canva Sans"/>
              </a:rPr>
              <a:t>tokens:["[CLS]", "Patient", "has", "Type", "2", "Diabetes", "and", "is", "taking", "Met", "##formin", ".", "[SEP]"]</a:t>
            </a:r>
          </a:p>
          <a:p>
            <a:pPr algn="l">
              <a:lnSpc>
                <a:spcPts val="4000"/>
              </a:lnSpc>
            </a:pPr>
          </a:p>
        </p:txBody>
      </p:sp>
      <p:sp>
        <p:nvSpPr>
          <p:cNvPr name="TextBox 17" id="17"/>
          <p:cNvSpPr txBox="true"/>
          <p:nvPr/>
        </p:nvSpPr>
        <p:spPr>
          <a:xfrm rot="0">
            <a:off x="6737564" y="5754707"/>
            <a:ext cx="4825452" cy="2003806"/>
          </a:xfrm>
          <a:prstGeom prst="rect">
            <a:avLst/>
          </a:prstGeom>
        </p:spPr>
        <p:txBody>
          <a:bodyPr anchor="t" rtlCol="false" tIns="0" lIns="0" bIns="0" rIns="0">
            <a:spAutoFit/>
          </a:bodyPr>
          <a:lstStyle/>
          <a:p>
            <a:pPr algn="l">
              <a:lnSpc>
                <a:spcPts val="4003"/>
              </a:lnSpc>
            </a:pPr>
            <a:r>
              <a:rPr lang="en-US" sz="2859">
                <a:solidFill>
                  <a:srgbClr val="000000"/>
                </a:solidFill>
                <a:latin typeface="Canva Sans"/>
                <a:ea typeface="Canva Sans"/>
                <a:cs typeface="Canva Sans"/>
                <a:sym typeface="Canva Sans"/>
              </a:rPr>
              <a:t>2.Embedding</a:t>
            </a:r>
          </a:p>
          <a:p>
            <a:pPr algn="l">
              <a:lnSpc>
                <a:spcPts val="4003"/>
              </a:lnSpc>
            </a:pPr>
            <a:r>
              <a:rPr lang="en-US" sz="2859">
                <a:solidFill>
                  <a:srgbClr val="000000"/>
                </a:solidFill>
                <a:latin typeface="Canva Sans"/>
                <a:ea typeface="Canva Sans"/>
                <a:cs typeface="Canva Sans"/>
                <a:sym typeface="Canva Sans"/>
              </a:rPr>
              <a:t>Each token is converted into a vector using the BioBERT embedding layer</a:t>
            </a:r>
          </a:p>
        </p:txBody>
      </p:sp>
      <p:sp>
        <p:nvSpPr>
          <p:cNvPr name="TextBox 18" id="18"/>
          <p:cNvSpPr txBox="true"/>
          <p:nvPr/>
        </p:nvSpPr>
        <p:spPr>
          <a:xfrm rot="0">
            <a:off x="12782439" y="5502294"/>
            <a:ext cx="4821425" cy="2003806"/>
          </a:xfrm>
          <a:prstGeom prst="rect">
            <a:avLst/>
          </a:prstGeom>
        </p:spPr>
        <p:txBody>
          <a:bodyPr anchor="t" rtlCol="false" tIns="0" lIns="0" bIns="0" rIns="0">
            <a:spAutoFit/>
          </a:bodyPr>
          <a:lstStyle/>
          <a:p>
            <a:pPr algn="l">
              <a:lnSpc>
                <a:spcPts val="4003"/>
              </a:lnSpc>
            </a:pPr>
            <a:r>
              <a:rPr lang="en-US" sz="2859">
                <a:solidFill>
                  <a:srgbClr val="000000"/>
                </a:solidFill>
                <a:latin typeface="Canva Sans"/>
                <a:ea typeface="Canva Sans"/>
                <a:cs typeface="Canva Sans"/>
                <a:sym typeface="Canva Sans"/>
              </a:rPr>
              <a:t>3.Transformer layers</a:t>
            </a:r>
          </a:p>
          <a:p>
            <a:pPr algn="l">
              <a:lnSpc>
                <a:spcPts val="4003"/>
              </a:lnSpc>
            </a:pPr>
            <a:r>
              <a:rPr lang="en-US" sz="2859">
                <a:solidFill>
                  <a:srgbClr val="000000"/>
                </a:solidFill>
                <a:latin typeface="Canva Sans"/>
                <a:ea typeface="Canva Sans"/>
                <a:cs typeface="Canva Sans"/>
                <a:sym typeface="Canva Sans"/>
              </a:rPr>
              <a:t>a. Self-Attention &amp; Layer Normalization</a:t>
            </a:r>
          </a:p>
          <a:p>
            <a:pPr algn="l">
              <a:lnSpc>
                <a:spcPts val="4003"/>
              </a:lnSpc>
            </a:pPr>
            <a:r>
              <a:rPr lang="en-US" sz="2859">
                <a:solidFill>
                  <a:srgbClr val="000000"/>
                </a:solidFill>
                <a:latin typeface="Canva Sans"/>
                <a:ea typeface="Canva Sans"/>
                <a:cs typeface="Canva Sans"/>
                <a:sym typeface="Canva Sans"/>
              </a:rPr>
              <a:t>b. Feed-Forward Network</a:t>
            </a:r>
          </a:p>
        </p:txBody>
      </p:sp>
      <p:sp>
        <p:nvSpPr>
          <p:cNvPr name="TextBox 19" id="19"/>
          <p:cNvSpPr txBox="true"/>
          <p:nvPr/>
        </p:nvSpPr>
        <p:spPr>
          <a:xfrm rot="0">
            <a:off x="1028700" y="2827461"/>
            <a:ext cx="12752070" cy="580390"/>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a:ea typeface="Canva Sans"/>
                <a:cs typeface="Canva Sans"/>
                <a:sym typeface="Canva Sans"/>
              </a:rPr>
              <a:t>“PATIENT HAS TYPE 2 DIABETES AND IS TAKING METFORMIN”</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EEEEEE"/>
        </a:solidFill>
      </p:bgPr>
    </p:bg>
    <p:spTree>
      <p:nvGrpSpPr>
        <p:cNvPr id="1" name=""/>
        <p:cNvGrpSpPr/>
        <p:nvPr/>
      </p:nvGrpSpPr>
      <p:grpSpPr>
        <a:xfrm>
          <a:off x="0" y="0"/>
          <a:ext cx="0" cy="0"/>
          <a:chOff x="0" y="0"/>
          <a:chExt cx="0" cy="0"/>
        </a:xfrm>
      </p:grpSpPr>
      <p:sp>
        <p:nvSpPr>
          <p:cNvPr name="Freeform 2" id="2"/>
          <p:cNvSpPr/>
          <p:nvPr/>
        </p:nvSpPr>
        <p:spPr>
          <a:xfrm flipH="false" flipV="false" rot="0">
            <a:off x="10972800" y="7543800"/>
            <a:ext cx="7315200" cy="2743200"/>
          </a:xfrm>
          <a:custGeom>
            <a:avLst/>
            <a:gdLst/>
            <a:ahLst/>
            <a:cxnLst/>
            <a:rect r="r" b="b" t="t" l="l"/>
            <a:pathLst>
              <a:path h="2743200" w="7315200">
                <a:moveTo>
                  <a:pt x="0" y="0"/>
                </a:moveTo>
                <a:lnTo>
                  <a:pt x="7315200" y="0"/>
                </a:lnTo>
                <a:lnTo>
                  <a:pt x="7315200" y="2743200"/>
                </a:lnTo>
                <a:lnTo>
                  <a:pt x="0" y="27432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295904" y="4260920"/>
            <a:ext cx="9896713" cy="5406079"/>
            <a:chOff x="0" y="0"/>
            <a:chExt cx="13195617" cy="7208106"/>
          </a:xfrm>
        </p:grpSpPr>
        <p:sp>
          <p:nvSpPr>
            <p:cNvPr name="Freeform 4" id="4"/>
            <p:cNvSpPr/>
            <p:nvPr/>
          </p:nvSpPr>
          <p:spPr>
            <a:xfrm flipH="false" flipV="false" rot="0">
              <a:off x="0" y="0"/>
              <a:ext cx="13195617" cy="7208106"/>
            </a:xfrm>
            <a:custGeom>
              <a:avLst/>
              <a:gdLst/>
              <a:ahLst/>
              <a:cxnLst/>
              <a:rect r="r" b="b" t="t" l="l"/>
              <a:pathLst>
                <a:path h="7208106" w="13195617">
                  <a:moveTo>
                    <a:pt x="0" y="0"/>
                  </a:moveTo>
                  <a:lnTo>
                    <a:pt x="13195617" y="0"/>
                  </a:lnTo>
                  <a:lnTo>
                    <a:pt x="13195617" y="7208106"/>
                  </a:lnTo>
                  <a:lnTo>
                    <a:pt x="0" y="720810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2213520" y="1063089"/>
              <a:ext cx="9112813" cy="5839489"/>
            </a:xfrm>
            <a:custGeom>
              <a:avLst/>
              <a:gdLst/>
              <a:ahLst/>
              <a:cxnLst/>
              <a:rect r="r" b="b" t="t" l="l"/>
              <a:pathLst>
                <a:path h="5839489" w="9112813">
                  <a:moveTo>
                    <a:pt x="0" y="0"/>
                  </a:moveTo>
                  <a:lnTo>
                    <a:pt x="9112813" y="0"/>
                  </a:lnTo>
                  <a:lnTo>
                    <a:pt x="9112813" y="5839490"/>
                  </a:lnTo>
                  <a:lnTo>
                    <a:pt x="0" y="5839490"/>
                  </a:lnTo>
                  <a:lnTo>
                    <a:pt x="0" y="0"/>
                  </a:lnTo>
                  <a:close/>
                </a:path>
              </a:pathLst>
            </a:custGeom>
            <a:blipFill>
              <a:blip r:embed="rId6"/>
              <a:stretch>
                <a:fillRect l="0" t="0" r="0" b="-3971"/>
              </a:stretch>
            </a:blipFill>
          </p:spPr>
        </p:sp>
        <p:sp>
          <p:nvSpPr>
            <p:cNvPr name="TextBox 6" id="6"/>
            <p:cNvSpPr txBox="true"/>
            <p:nvPr/>
          </p:nvSpPr>
          <p:spPr>
            <a:xfrm rot="0">
              <a:off x="159670" y="415719"/>
              <a:ext cx="6144511" cy="647370"/>
            </a:xfrm>
            <a:prstGeom prst="rect">
              <a:avLst/>
            </a:prstGeom>
          </p:spPr>
          <p:txBody>
            <a:bodyPr anchor="t" rtlCol="false" tIns="0" lIns="0" bIns="0" rIns="0">
              <a:spAutoFit/>
            </a:bodyPr>
            <a:lstStyle/>
            <a:p>
              <a:pPr algn="ctr">
                <a:lnSpc>
                  <a:spcPts val="4101"/>
                </a:lnSpc>
              </a:pPr>
              <a:r>
                <a:rPr lang="en-US" sz="2929">
                  <a:solidFill>
                    <a:srgbClr val="000000"/>
                  </a:solidFill>
                  <a:latin typeface="Canva Sans"/>
                  <a:ea typeface="Canva Sans"/>
                  <a:cs typeface="Canva Sans"/>
                  <a:sym typeface="Canva Sans"/>
                </a:rPr>
                <a:t>4.NER Classification Head</a:t>
              </a:r>
            </a:p>
          </p:txBody>
        </p:sp>
      </p:grpSp>
      <p:sp>
        <p:nvSpPr>
          <p:cNvPr name="Freeform 7" id="7"/>
          <p:cNvSpPr/>
          <p:nvPr/>
        </p:nvSpPr>
        <p:spPr>
          <a:xfrm flipH="false" flipV="false" rot="0">
            <a:off x="11587046" y="2752096"/>
            <a:ext cx="180079" cy="329664"/>
          </a:xfrm>
          <a:custGeom>
            <a:avLst/>
            <a:gdLst/>
            <a:ahLst/>
            <a:cxnLst/>
            <a:rect r="r" b="b" t="t" l="l"/>
            <a:pathLst>
              <a:path h="329664" w="180079">
                <a:moveTo>
                  <a:pt x="0" y="0"/>
                </a:moveTo>
                <a:lnTo>
                  <a:pt x="180079" y="0"/>
                </a:lnTo>
                <a:lnTo>
                  <a:pt x="180079" y="329664"/>
                </a:lnTo>
                <a:lnTo>
                  <a:pt x="0" y="32966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8" id="8"/>
          <p:cNvSpPr/>
          <p:nvPr/>
        </p:nvSpPr>
        <p:spPr>
          <a:xfrm flipH="false" flipV="false" rot="0">
            <a:off x="11587046" y="647631"/>
            <a:ext cx="7089194" cy="5520440"/>
          </a:xfrm>
          <a:custGeom>
            <a:avLst/>
            <a:gdLst/>
            <a:ahLst/>
            <a:cxnLst/>
            <a:rect r="r" b="b" t="t" l="l"/>
            <a:pathLst>
              <a:path h="5520440" w="7089194">
                <a:moveTo>
                  <a:pt x="0" y="0"/>
                </a:moveTo>
                <a:lnTo>
                  <a:pt x="7089194" y="0"/>
                </a:lnTo>
                <a:lnTo>
                  <a:pt x="7089194" y="5520440"/>
                </a:lnTo>
                <a:lnTo>
                  <a:pt x="0" y="5520440"/>
                </a:lnTo>
                <a:lnTo>
                  <a:pt x="0" y="0"/>
                </a:lnTo>
                <a:close/>
              </a:path>
            </a:pathLst>
          </a:custGeom>
          <a:blipFill>
            <a:blip r:embed="rId9"/>
            <a:stretch>
              <a:fillRect l="0" t="0" r="0" b="-377"/>
            </a:stretch>
          </a:blipFill>
        </p:spPr>
      </p:sp>
      <p:sp>
        <p:nvSpPr>
          <p:cNvPr name="TextBox 9" id="9"/>
          <p:cNvSpPr txBox="true"/>
          <p:nvPr/>
        </p:nvSpPr>
        <p:spPr>
          <a:xfrm rot="0">
            <a:off x="543514" y="409575"/>
            <a:ext cx="6694728" cy="1228725"/>
          </a:xfrm>
          <a:prstGeom prst="rect">
            <a:avLst/>
          </a:prstGeom>
        </p:spPr>
        <p:txBody>
          <a:bodyPr anchor="t" rtlCol="false" tIns="0" lIns="0" bIns="0" rIns="0">
            <a:spAutoFit/>
          </a:bodyPr>
          <a:lstStyle/>
          <a:p>
            <a:pPr algn="l">
              <a:lnSpc>
                <a:spcPts val="9600"/>
              </a:lnSpc>
            </a:pPr>
            <a:r>
              <a:rPr lang="en-US" sz="8000" spc="-248">
                <a:solidFill>
                  <a:srgbClr val="000000"/>
                </a:solidFill>
                <a:latin typeface="Gotham"/>
                <a:ea typeface="Gotham"/>
                <a:cs typeface="Gotham"/>
                <a:sym typeface="Gotham"/>
              </a:rPr>
              <a:t>BioBert-NER</a:t>
            </a:r>
          </a:p>
        </p:txBody>
      </p:sp>
      <p:sp>
        <p:nvSpPr>
          <p:cNvPr name="TextBox 10" id="10"/>
          <p:cNvSpPr txBox="true"/>
          <p:nvPr/>
        </p:nvSpPr>
        <p:spPr>
          <a:xfrm rot="0">
            <a:off x="295904" y="3350701"/>
            <a:ext cx="2187654" cy="481330"/>
          </a:xfrm>
          <a:prstGeom prst="rect">
            <a:avLst/>
          </a:prstGeom>
        </p:spPr>
        <p:txBody>
          <a:bodyPr anchor="t" rtlCol="false" tIns="0" lIns="0" bIns="0" rIns="0">
            <a:spAutoFit/>
          </a:bodyPr>
          <a:lstStyle/>
          <a:p>
            <a:pPr algn="ctr">
              <a:lnSpc>
                <a:spcPts val="3920"/>
              </a:lnSpc>
            </a:pPr>
            <a:r>
              <a:rPr lang="en-US" sz="2800">
                <a:solidFill>
                  <a:srgbClr val="000000"/>
                </a:solidFill>
                <a:latin typeface="Canva Sans"/>
                <a:ea typeface="Canva Sans"/>
                <a:cs typeface="Canva Sans"/>
                <a:sym typeface="Canva Sans"/>
              </a:rPr>
              <a:t>WORKING:</a:t>
            </a:r>
          </a:p>
        </p:txBody>
      </p:sp>
      <p:grpSp>
        <p:nvGrpSpPr>
          <p:cNvPr name="Group 11" id="11"/>
          <p:cNvGrpSpPr/>
          <p:nvPr/>
        </p:nvGrpSpPr>
        <p:grpSpPr>
          <a:xfrm rot="0">
            <a:off x="0" y="2050831"/>
            <a:ext cx="11381181" cy="1030928"/>
            <a:chOff x="0" y="0"/>
            <a:chExt cx="15174908" cy="1374571"/>
          </a:xfrm>
        </p:grpSpPr>
        <p:sp>
          <p:nvSpPr>
            <p:cNvPr name="TextBox 12" id="12"/>
            <p:cNvSpPr txBox="true"/>
            <p:nvPr/>
          </p:nvSpPr>
          <p:spPr>
            <a:xfrm rot="0">
              <a:off x="0" y="-38100"/>
              <a:ext cx="2540213" cy="477786"/>
            </a:xfrm>
            <a:prstGeom prst="rect">
              <a:avLst/>
            </a:prstGeom>
          </p:spPr>
          <p:txBody>
            <a:bodyPr anchor="t" rtlCol="false" tIns="0" lIns="0" bIns="0" rIns="0">
              <a:spAutoFit/>
            </a:bodyPr>
            <a:lstStyle/>
            <a:p>
              <a:pPr algn="ctr">
                <a:lnSpc>
                  <a:spcPts val="3055"/>
                </a:lnSpc>
              </a:pPr>
              <a:r>
                <a:rPr lang="en-US" sz="2182">
                  <a:solidFill>
                    <a:srgbClr val="000000"/>
                  </a:solidFill>
                  <a:latin typeface="Canva Sans"/>
                  <a:ea typeface="Canva Sans"/>
                  <a:cs typeface="Canva Sans"/>
                  <a:sym typeface="Canva Sans"/>
                </a:rPr>
                <a:t>EXAMPLE: </a:t>
              </a:r>
            </a:p>
          </p:txBody>
        </p:sp>
        <p:sp>
          <p:nvSpPr>
            <p:cNvPr name="TextBox 13" id="13"/>
            <p:cNvSpPr txBox="true"/>
            <p:nvPr/>
          </p:nvSpPr>
          <p:spPr>
            <a:xfrm rot="0">
              <a:off x="277543" y="717283"/>
              <a:ext cx="14897365" cy="657288"/>
            </a:xfrm>
            <a:prstGeom prst="rect">
              <a:avLst/>
            </a:prstGeom>
          </p:spPr>
          <p:txBody>
            <a:bodyPr anchor="t" rtlCol="false" tIns="0" lIns="0" bIns="0" rIns="0">
              <a:spAutoFit/>
            </a:bodyPr>
            <a:lstStyle/>
            <a:p>
              <a:pPr algn="ctr">
                <a:lnSpc>
                  <a:spcPts val="4170"/>
                </a:lnSpc>
              </a:pPr>
              <a:r>
                <a:rPr lang="en-US" sz="2978">
                  <a:solidFill>
                    <a:srgbClr val="000000"/>
                  </a:solidFill>
                  <a:latin typeface="Canva Sans"/>
                  <a:ea typeface="Canva Sans"/>
                  <a:cs typeface="Canva Sans"/>
                  <a:sym typeface="Canva Sans"/>
                </a:rPr>
                <a:t>“PATIENT HAS TYPE 2 DIABETES AND IS TAKING METFORMIN”</a:t>
              </a:r>
            </a:p>
          </p:txBody>
        </p:sp>
      </p:grpSp>
      <p:grpSp>
        <p:nvGrpSpPr>
          <p:cNvPr name="Group 14" id="14"/>
          <p:cNvGrpSpPr/>
          <p:nvPr/>
        </p:nvGrpSpPr>
        <p:grpSpPr>
          <a:xfrm rot="0">
            <a:off x="1389731" y="7787317"/>
            <a:ext cx="3446525" cy="1170371"/>
            <a:chOff x="0" y="0"/>
            <a:chExt cx="907727" cy="308246"/>
          </a:xfrm>
        </p:grpSpPr>
        <p:sp>
          <p:nvSpPr>
            <p:cNvPr name="Freeform 15" id="15"/>
            <p:cNvSpPr/>
            <p:nvPr/>
          </p:nvSpPr>
          <p:spPr>
            <a:xfrm flipH="false" flipV="false" rot="0">
              <a:off x="0" y="0"/>
              <a:ext cx="907727" cy="308246"/>
            </a:xfrm>
            <a:custGeom>
              <a:avLst/>
              <a:gdLst/>
              <a:ahLst/>
              <a:cxnLst/>
              <a:rect r="r" b="b" t="t" l="l"/>
              <a:pathLst>
                <a:path h="308246" w="907727">
                  <a:moveTo>
                    <a:pt x="40433" y="0"/>
                  </a:moveTo>
                  <a:lnTo>
                    <a:pt x="867293" y="0"/>
                  </a:lnTo>
                  <a:cubicBezTo>
                    <a:pt x="878017" y="0"/>
                    <a:pt x="888301" y="4260"/>
                    <a:pt x="895884" y="11843"/>
                  </a:cubicBezTo>
                  <a:cubicBezTo>
                    <a:pt x="903467" y="19425"/>
                    <a:pt x="907727" y="29710"/>
                    <a:pt x="907727" y="40433"/>
                  </a:cubicBezTo>
                  <a:lnTo>
                    <a:pt x="907727" y="267812"/>
                  </a:lnTo>
                  <a:cubicBezTo>
                    <a:pt x="907727" y="278536"/>
                    <a:pt x="903467" y="288820"/>
                    <a:pt x="895884" y="296403"/>
                  </a:cubicBezTo>
                  <a:cubicBezTo>
                    <a:pt x="888301" y="303986"/>
                    <a:pt x="878017" y="308246"/>
                    <a:pt x="867293" y="308246"/>
                  </a:cubicBezTo>
                  <a:lnTo>
                    <a:pt x="40433" y="308246"/>
                  </a:lnTo>
                  <a:cubicBezTo>
                    <a:pt x="29710" y="308246"/>
                    <a:pt x="19425" y="303986"/>
                    <a:pt x="11843" y="296403"/>
                  </a:cubicBezTo>
                  <a:cubicBezTo>
                    <a:pt x="4260" y="288820"/>
                    <a:pt x="0" y="278536"/>
                    <a:pt x="0" y="267812"/>
                  </a:cubicBezTo>
                  <a:lnTo>
                    <a:pt x="0" y="40433"/>
                  </a:lnTo>
                  <a:cubicBezTo>
                    <a:pt x="0" y="29710"/>
                    <a:pt x="4260" y="19425"/>
                    <a:pt x="11843" y="11843"/>
                  </a:cubicBezTo>
                  <a:cubicBezTo>
                    <a:pt x="19425" y="4260"/>
                    <a:pt x="29710" y="0"/>
                    <a:pt x="40433" y="0"/>
                  </a:cubicBezTo>
                  <a:close/>
                </a:path>
              </a:pathLst>
            </a:custGeom>
            <a:solidFill>
              <a:srgbClr val="D8E8FA"/>
            </a:solidFill>
          </p:spPr>
        </p:sp>
        <p:sp>
          <p:nvSpPr>
            <p:cNvPr name="TextBox 16" id="16"/>
            <p:cNvSpPr txBox="true"/>
            <p:nvPr/>
          </p:nvSpPr>
          <p:spPr>
            <a:xfrm>
              <a:off x="0" y="38100"/>
              <a:ext cx="907727" cy="270146"/>
            </a:xfrm>
            <a:prstGeom prst="rect">
              <a:avLst/>
            </a:prstGeom>
          </p:spPr>
          <p:txBody>
            <a:bodyPr anchor="ctr" rtlCol="false" tIns="50800" lIns="50800" bIns="50800" rIns="50800"/>
            <a:lstStyle/>
            <a:p>
              <a:pPr algn="ctr">
                <a:lnSpc>
                  <a:spcPts val="1688"/>
                </a:lnSpc>
              </a:pPr>
              <a:r>
                <a:rPr lang="en-US" sz="1639" spc="81">
                  <a:solidFill>
                    <a:srgbClr val="231F20"/>
                  </a:solidFill>
                  <a:latin typeface="DM Sans"/>
                  <a:ea typeface="DM Sans"/>
                  <a:cs typeface="DM Sans"/>
                  <a:sym typeface="DM Sans"/>
                </a:rPr>
                <a:t>Logits = W (5x768) × h (768x1) + b (5x1)</a:t>
              </a:r>
            </a:p>
          </p:txBody>
        </p:sp>
      </p:gr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EEEEEE"/>
        </a:solidFill>
      </p:bgPr>
    </p:bg>
    <p:spTree>
      <p:nvGrpSpPr>
        <p:cNvPr id="1" name=""/>
        <p:cNvGrpSpPr/>
        <p:nvPr/>
      </p:nvGrpSpPr>
      <p:grpSpPr>
        <a:xfrm>
          <a:off x="0" y="0"/>
          <a:ext cx="0" cy="0"/>
          <a:chOff x="0" y="0"/>
          <a:chExt cx="0" cy="0"/>
        </a:xfrm>
      </p:grpSpPr>
      <p:sp>
        <p:nvSpPr>
          <p:cNvPr name="Freeform 2" id="2"/>
          <p:cNvSpPr/>
          <p:nvPr/>
        </p:nvSpPr>
        <p:spPr>
          <a:xfrm flipH="false" flipV="false" rot="0">
            <a:off x="10972800" y="7543800"/>
            <a:ext cx="7315200" cy="2743200"/>
          </a:xfrm>
          <a:custGeom>
            <a:avLst/>
            <a:gdLst/>
            <a:ahLst/>
            <a:cxnLst/>
            <a:rect r="r" b="b" t="t" l="l"/>
            <a:pathLst>
              <a:path h="2743200" w="7315200">
                <a:moveTo>
                  <a:pt x="0" y="0"/>
                </a:moveTo>
                <a:lnTo>
                  <a:pt x="7315200" y="0"/>
                </a:lnTo>
                <a:lnTo>
                  <a:pt x="7315200" y="2743200"/>
                </a:lnTo>
                <a:lnTo>
                  <a:pt x="0" y="27432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0" y="3407851"/>
            <a:ext cx="3086100" cy="3086100"/>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000000">
                <a:alpha val="0"/>
              </a:srgbClr>
            </a:solidFill>
          </p:spPr>
        </p:sp>
        <p:sp>
          <p:nvSpPr>
            <p:cNvPr name="TextBox 5" id="5"/>
            <p:cNvSpPr txBox="true"/>
            <p:nvPr/>
          </p:nvSpPr>
          <p:spPr>
            <a:xfrm>
              <a:off x="0" y="38100"/>
              <a:ext cx="812800" cy="774700"/>
            </a:xfrm>
            <a:prstGeom prst="rect">
              <a:avLst/>
            </a:prstGeom>
          </p:spPr>
          <p:txBody>
            <a:bodyPr anchor="ctr" rtlCol="false" tIns="50800" lIns="50800" bIns="50800" rIns="50800"/>
            <a:lstStyle/>
            <a:p>
              <a:pPr algn="ctr">
                <a:lnSpc>
                  <a:spcPts val="1688"/>
                </a:lnSpc>
              </a:pPr>
            </a:p>
          </p:txBody>
        </p:sp>
      </p:grpSp>
      <p:sp>
        <p:nvSpPr>
          <p:cNvPr name="Freeform 6" id="6"/>
          <p:cNvSpPr/>
          <p:nvPr/>
        </p:nvSpPr>
        <p:spPr>
          <a:xfrm flipH="false" flipV="false" rot="0">
            <a:off x="1582262" y="3349909"/>
            <a:ext cx="6215800" cy="1030973"/>
          </a:xfrm>
          <a:custGeom>
            <a:avLst/>
            <a:gdLst/>
            <a:ahLst/>
            <a:cxnLst/>
            <a:rect r="r" b="b" t="t" l="l"/>
            <a:pathLst>
              <a:path h="1030973" w="6215800">
                <a:moveTo>
                  <a:pt x="0" y="0"/>
                </a:moveTo>
                <a:lnTo>
                  <a:pt x="6215800" y="0"/>
                </a:lnTo>
                <a:lnTo>
                  <a:pt x="6215800" y="1030973"/>
                </a:lnTo>
                <a:lnTo>
                  <a:pt x="0" y="1030973"/>
                </a:lnTo>
                <a:lnTo>
                  <a:pt x="0" y="0"/>
                </a:lnTo>
                <a:close/>
              </a:path>
            </a:pathLst>
          </a:custGeom>
          <a:blipFill>
            <a:blip r:embed="rId4"/>
            <a:stretch>
              <a:fillRect l="0" t="-22606" r="0" b="-43946"/>
            </a:stretch>
          </a:blipFill>
        </p:spPr>
      </p:sp>
      <p:graphicFrame>
        <p:nvGraphicFramePr>
          <p:cNvPr name="Table 7" id="7"/>
          <p:cNvGraphicFramePr>
            <a:graphicFrameLocks noGrp="true"/>
          </p:cNvGraphicFramePr>
          <p:nvPr/>
        </p:nvGraphicFramePr>
        <p:xfrm>
          <a:off x="1591787" y="4886642"/>
          <a:ext cx="12431600" cy="4841386"/>
        </p:xfrm>
        <a:graphic>
          <a:graphicData uri="http://schemas.openxmlformats.org/drawingml/2006/table">
            <a:tbl>
              <a:tblPr/>
              <a:tblGrid>
                <a:gridCol w="2071933"/>
                <a:gridCol w="2071933"/>
                <a:gridCol w="2071933"/>
                <a:gridCol w="2071933"/>
                <a:gridCol w="1212276"/>
                <a:gridCol w="2931591"/>
              </a:tblGrid>
              <a:tr h="1027259">
                <a:tc>
                  <a:txBody>
                    <a:bodyPr anchor="t" rtlCol="false"/>
                    <a:lstStyle/>
                    <a:p>
                      <a:pPr algn="ctr">
                        <a:lnSpc>
                          <a:spcPts val="2294"/>
                        </a:lnSpc>
                        <a:defRPr/>
                      </a:pPr>
                      <a:r>
                        <a:rPr lang="en-US" sz="1639" b="true">
                          <a:solidFill>
                            <a:srgbClr val="000000"/>
                          </a:solidFill>
                          <a:latin typeface="DM Sans Bold"/>
                          <a:ea typeface="DM Sans Bold"/>
                          <a:cs typeface="DM Sans Bold"/>
                          <a:sym typeface="DM Sans Bold"/>
                        </a:rPr>
                        <a:t>Token</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FFFFF"/>
                    </a:solidFill>
                  </a:tcPr>
                </a:tc>
                <a:tc>
                  <a:txBody>
                    <a:bodyPr anchor="t" rtlCol="false"/>
                    <a:lstStyle/>
                    <a:p>
                      <a:pPr algn="ctr">
                        <a:lnSpc>
                          <a:spcPts val="2294"/>
                        </a:lnSpc>
                        <a:defRPr/>
                      </a:pPr>
                      <a:r>
                        <a:rPr lang="en-US" sz="1639" b="true">
                          <a:solidFill>
                            <a:srgbClr val="000000"/>
                          </a:solidFill>
                          <a:latin typeface="DM Sans Bold"/>
                          <a:ea typeface="DM Sans Bold"/>
                          <a:cs typeface="DM Sans Bold"/>
                          <a:sym typeface="DM Sans Bold"/>
                        </a:rPr>
                        <a:t>BIO Tag</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FFFFF"/>
                    </a:solidFill>
                  </a:tcPr>
                </a:tc>
                <a:tc>
                  <a:txBody>
                    <a:bodyPr anchor="t" rtlCol="false"/>
                    <a:lstStyle/>
                    <a:p>
                      <a:pPr algn="ctr">
                        <a:lnSpc>
                          <a:spcPts val="2294"/>
                        </a:lnSpc>
                        <a:defRPr/>
                      </a:pPr>
                      <a:r>
                        <a:rPr lang="en-US" sz="1639" b="true">
                          <a:solidFill>
                            <a:srgbClr val="000000"/>
                          </a:solidFill>
                          <a:latin typeface="DM Sans Bold"/>
                          <a:ea typeface="DM Sans Bold"/>
                          <a:cs typeface="DM Sans Bold"/>
                          <a:sym typeface="DM Sans Bold"/>
                        </a:rPr>
                        <a:t>Label</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FFFFF"/>
                    </a:solidFill>
                  </a:tcPr>
                </a:tc>
                <a:tc>
                  <a:txBody>
                    <a:bodyPr anchor="t" rtlCol="false"/>
                    <a:lstStyle/>
                    <a:p>
                      <a:pPr algn="ctr">
                        <a:lnSpc>
                          <a:spcPts val="2294"/>
                        </a:lnSpc>
                        <a:defRPr/>
                      </a:pPr>
                      <a:r>
                        <a:rPr lang="en-US" sz="1639" b="true">
                          <a:solidFill>
                            <a:srgbClr val="000000"/>
                          </a:solidFill>
                          <a:latin typeface="DM Sans Bold"/>
                          <a:ea typeface="DM Sans Bold"/>
                          <a:cs typeface="DM Sans Bold"/>
                          <a:sym typeface="DM Sans Bold"/>
                        </a:rPr>
                        <a:t>Logit</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FFFFF"/>
                    </a:solidFill>
                  </a:tcPr>
                </a:tc>
                <a:tc>
                  <a:txBody>
                    <a:bodyPr anchor="t" rtlCol="false"/>
                    <a:lstStyle/>
                    <a:p>
                      <a:pPr algn="ctr">
                        <a:lnSpc>
                          <a:spcPts val="2294"/>
                        </a:lnSpc>
                        <a:defRPr/>
                      </a:pPr>
                      <a:r>
                        <a:rPr lang="en-US" sz="1639" b="true">
                          <a:solidFill>
                            <a:srgbClr val="000000"/>
                          </a:solidFill>
                          <a:latin typeface="DM Sans Bold"/>
                          <a:ea typeface="DM Sans Bold"/>
                          <a:cs typeface="DM Sans Bold"/>
                          <a:sym typeface="DM Sans Bold"/>
                        </a:rPr>
                        <a:t>Softmax Prob</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FFFFF"/>
                    </a:solidFill>
                  </a:tcPr>
                </a:tc>
                <a:tc>
                  <a:txBody>
                    <a:bodyPr anchor="t" rtlCol="false"/>
                    <a:lstStyle/>
                    <a:p>
                      <a:pPr algn="ctr">
                        <a:lnSpc>
                          <a:spcPts val="2294"/>
                        </a:lnSpc>
                        <a:defRPr/>
                      </a:pPr>
                      <a:r>
                        <a:rPr lang="en-US" sz="1639" b="true">
                          <a:solidFill>
                            <a:srgbClr val="000000"/>
                          </a:solidFill>
                          <a:latin typeface="DM Sans Bold"/>
                          <a:ea typeface="DM Sans Bold"/>
                          <a:cs typeface="DM Sans Bold"/>
                          <a:sym typeface="DM Sans Bold"/>
                        </a:rPr>
                        <a:t>Cross-Entropy Loss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FFFFF"/>
                    </a:solidFill>
                  </a:tcPr>
                </a:tc>
              </a:tr>
              <a:tr h="739243">
                <a:tc>
                  <a:txBody>
                    <a:bodyPr anchor="t" rtlCol="false"/>
                    <a:lstStyle/>
                    <a:p>
                      <a:pPr algn="ctr">
                        <a:lnSpc>
                          <a:spcPts val="2294"/>
                        </a:lnSpc>
                        <a:defRPr/>
                      </a:pPr>
                      <a:r>
                        <a:rPr lang="en-US" sz="1639">
                          <a:solidFill>
                            <a:srgbClr val="000000"/>
                          </a:solidFill>
                          <a:latin typeface="DM Sans"/>
                          <a:ea typeface="DM Sans"/>
                          <a:cs typeface="DM Sans"/>
                          <a:sym typeface="DM Sans"/>
                        </a:rPr>
                        <a:t>Diabetes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FFFFF"/>
                    </a:solidFill>
                  </a:tcPr>
                </a:tc>
                <a:tc>
                  <a:txBody>
                    <a:bodyPr anchor="t" rtlCol="false"/>
                    <a:lstStyle/>
                    <a:p>
                      <a:pPr algn="ctr">
                        <a:lnSpc>
                          <a:spcPts val="2294"/>
                        </a:lnSpc>
                        <a:defRPr/>
                      </a:pPr>
                      <a:r>
                        <a:rPr lang="en-US" sz="1639">
                          <a:solidFill>
                            <a:srgbClr val="000000"/>
                          </a:solidFill>
                          <a:latin typeface="DM Sans"/>
                          <a:ea typeface="DM Sans"/>
                          <a:cs typeface="DM Sans"/>
                          <a:sym typeface="DM Sans"/>
                        </a:rPr>
                        <a:t>I-Disease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FFFFF"/>
                    </a:solidFill>
                  </a:tcPr>
                </a:tc>
                <a:tc>
                  <a:txBody>
                    <a:bodyPr anchor="t" rtlCol="false"/>
                    <a:lstStyle/>
                    <a:p>
                      <a:pPr algn="ctr">
                        <a:lnSpc>
                          <a:spcPts val="2294"/>
                        </a:lnSpc>
                        <a:defRPr/>
                      </a:pPr>
                      <a:r>
                        <a:rPr lang="en-US" sz="1639">
                          <a:solidFill>
                            <a:srgbClr val="000000"/>
                          </a:solidFill>
                          <a:latin typeface="DM Sans"/>
                          <a:ea typeface="DM Sans"/>
                          <a:cs typeface="DM Sans"/>
                          <a:sym typeface="DM Sans"/>
                        </a:rPr>
                        <a:t>B-Disease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FFFFF"/>
                    </a:solidFill>
                  </a:tcPr>
                </a:tc>
                <a:tc>
                  <a:txBody>
                    <a:bodyPr anchor="t" rtlCol="false"/>
                    <a:lstStyle/>
                    <a:p>
                      <a:pPr algn="ctr">
                        <a:lnSpc>
                          <a:spcPts val="2294"/>
                        </a:lnSpc>
                        <a:defRPr/>
                      </a:pPr>
                      <a:r>
                        <a:rPr lang="en-US" sz="1639">
                          <a:solidFill>
                            <a:srgbClr val="000000"/>
                          </a:solidFill>
                          <a:latin typeface="DM Sans"/>
                          <a:ea typeface="DM Sans"/>
                          <a:cs typeface="DM Sans"/>
                          <a:sym typeface="DM Sans"/>
                        </a:rPr>
                        <a:t>2.5</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FFFFF"/>
                    </a:solidFill>
                  </a:tcPr>
                </a:tc>
                <a:tc>
                  <a:txBody>
                    <a:bodyPr anchor="t" rtlCol="false"/>
                    <a:lstStyle/>
                    <a:p>
                      <a:pPr algn="ctr">
                        <a:lnSpc>
                          <a:spcPts val="2294"/>
                        </a:lnSpc>
                        <a:defRPr/>
                      </a:pPr>
                      <a:r>
                        <a:rPr lang="en-US" sz="1639">
                          <a:solidFill>
                            <a:srgbClr val="000000"/>
                          </a:solidFill>
                          <a:latin typeface="DM Sans"/>
                          <a:ea typeface="DM Sans"/>
                          <a:cs typeface="DM Sans"/>
                          <a:sym typeface="DM Sans"/>
                        </a:rPr>
                        <a:t>0.182</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FFFFF"/>
                    </a:solidFill>
                  </a:tcPr>
                </a:tc>
                <a:tc>
                  <a:txBody>
                    <a:bodyPr anchor="t" rtlCol="false"/>
                    <a:lstStyle/>
                    <a:p>
                      <a:pPr algn="ctr">
                        <a:lnSpc>
                          <a:spcPts val="2294"/>
                        </a:lnSpc>
                        <a:defRPr/>
                      </a:pP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FFFFF"/>
                    </a:solidFill>
                  </a:tcPr>
                </a:tc>
              </a:tr>
              <a:tr h="857156">
                <a:tc>
                  <a:txBody>
                    <a:bodyPr anchor="t" rtlCol="false"/>
                    <a:lstStyle/>
                    <a:p>
                      <a:pPr algn="ctr">
                        <a:lnSpc>
                          <a:spcPts val="2294"/>
                        </a:lnSpc>
                        <a:defRPr/>
                      </a:pP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FFFFF"/>
                    </a:solidFill>
                  </a:tcPr>
                </a:tc>
                <a:tc>
                  <a:txBody>
                    <a:bodyPr anchor="t" rtlCol="false"/>
                    <a:lstStyle/>
                    <a:p>
                      <a:pPr algn="ctr">
                        <a:lnSpc>
                          <a:spcPts val="2294"/>
                        </a:lnSpc>
                        <a:defRPr/>
                      </a:pP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FFFFF"/>
                    </a:solidFill>
                  </a:tcPr>
                </a:tc>
                <a:tc>
                  <a:txBody>
                    <a:bodyPr anchor="t" rtlCol="false"/>
                    <a:lstStyle/>
                    <a:p>
                      <a:pPr algn="ctr">
                        <a:lnSpc>
                          <a:spcPts val="2294"/>
                        </a:lnSpc>
                        <a:defRPr/>
                      </a:pPr>
                      <a:r>
                        <a:rPr lang="en-US" sz="1639">
                          <a:solidFill>
                            <a:srgbClr val="000000"/>
                          </a:solidFill>
                          <a:latin typeface="DM Sans"/>
                          <a:ea typeface="DM Sans"/>
                          <a:cs typeface="DM Sans"/>
                          <a:sym typeface="DM Sans"/>
                        </a:rPr>
                        <a:t>I-Disease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FFFFF"/>
                    </a:solidFill>
                  </a:tcPr>
                </a:tc>
                <a:tc>
                  <a:txBody>
                    <a:bodyPr anchor="t" rtlCol="false"/>
                    <a:lstStyle/>
                    <a:p>
                      <a:pPr algn="ctr">
                        <a:lnSpc>
                          <a:spcPts val="2294"/>
                        </a:lnSpc>
                        <a:defRPr/>
                      </a:pPr>
                      <a:r>
                        <a:rPr lang="en-US" sz="1639">
                          <a:solidFill>
                            <a:srgbClr val="000000"/>
                          </a:solidFill>
                          <a:latin typeface="DM Sans"/>
                          <a:ea typeface="DM Sans"/>
                          <a:cs typeface="DM Sans"/>
                          <a:sym typeface="DM Sans"/>
                        </a:rPr>
                        <a:t>3.8</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FFFFF"/>
                    </a:solidFill>
                  </a:tcPr>
                </a:tc>
                <a:tc>
                  <a:txBody>
                    <a:bodyPr anchor="t" rtlCol="false"/>
                    <a:lstStyle/>
                    <a:p>
                      <a:pPr algn="ctr">
                        <a:lnSpc>
                          <a:spcPts val="2294"/>
                        </a:lnSpc>
                        <a:defRPr/>
                      </a:pPr>
                      <a:r>
                        <a:rPr lang="en-US" sz="1639">
                          <a:solidFill>
                            <a:srgbClr val="000000"/>
                          </a:solidFill>
                          <a:latin typeface="DM Sans"/>
                          <a:ea typeface="DM Sans"/>
                          <a:cs typeface="DM Sans"/>
                          <a:sym typeface="DM Sans"/>
                        </a:rPr>
                        <a:t>0.719</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FFFFF"/>
                    </a:solidFill>
                  </a:tcPr>
                </a:tc>
                <a:tc>
                  <a:txBody>
                    <a:bodyPr anchor="t" rtlCol="false"/>
                    <a:lstStyle/>
                    <a:p>
                      <a:pPr algn="ctr">
                        <a:lnSpc>
                          <a:spcPts val="2294"/>
                        </a:lnSpc>
                        <a:defRPr/>
                      </a:pPr>
                      <a:r>
                        <a:rPr lang="en-US" sz="1639">
                          <a:solidFill>
                            <a:srgbClr val="000000"/>
                          </a:solidFill>
                          <a:latin typeface="DM Sans"/>
                          <a:ea typeface="DM Sans"/>
                          <a:cs typeface="DM Sans"/>
                          <a:sym typeface="DM Sans"/>
                        </a:rPr>
                        <a:t>-log(0.719)≈0.330</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FFFFF"/>
                    </a:solidFill>
                  </a:tcPr>
                </a:tc>
              </a:tr>
              <a:tr h="739243">
                <a:tc>
                  <a:txBody>
                    <a:bodyPr anchor="t" rtlCol="false"/>
                    <a:lstStyle/>
                    <a:p>
                      <a:pPr algn="ctr">
                        <a:lnSpc>
                          <a:spcPts val="2294"/>
                        </a:lnSpc>
                        <a:defRPr/>
                      </a:pP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FFFFF"/>
                    </a:solidFill>
                  </a:tcPr>
                </a:tc>
                <a:tc>
                  <a:txBody>
                    <a:bodyPr anchor="t" rtlCol="false"/>
                    <a:lstStyle/>
                    <a:p>
                      <a:pPr algn="ctr">
                        <a:lnSpc>
                          <a:spcPts val="2294"/>
                        </a:lnSpc>
                        <a:defRPr/>
                      </a:pP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FFFFF"/>
                    </a:solidFill>
                  </a:tcPr>
                </a:tc>
                <a:tc>
                  <a:txBody>
                    <a:bodyPr anchor="t" rtlCol="false"/>
                    <a:lstStyle/>
                    <a:p>
                      <a:pPr algn="ctr">
                        <a:lnSpc>
                          <a:spcPts val="2294"/>
                        </a:lnSpc>
                        <a:defRPr/>
                      </a:pPr>
                      <a:r>
                        <a:rPr lang="en-US" sz="1639">
                          <a:solidFill>
                            <a:srgbClr val="000000"/>
                          </a:solidFill>
                          <a:latin typeface="DM Sans"/>
                          <a:ea typeface="DM Sans"/>
                          <a:cs typeface="DM Sans"/>
                          <a:sym typeface="DM Sans"/>
                        </a:rPr>
                        <a:t>B-Drug</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FFFFF"/>
                    </a:solidFill>
                  </a:tcPr>
                </a:tc>
                <a:tc>
                  <a:txBody>
                    <a:bodyPr anchor="t" rtlCol="false"/>
                    <a:lstStyle/>
                    <a:p>
                      <a:pPr algn="ctr">
                        <a:lnSpc>
                          <a:spcPts val="2294"/>
                        </a:lnSpc>
                        <a:defRPr/>
                      </a:pPr>
                      <a:r>
                        <a:rPr lang="en-US" sz="1639">
                          <a:solidFill>
                            <a:srgbClr val="000000"/>
                          </a:solidFill>
                          <a:latin typeface="DM Sans"/>
                          <a:ea typeface="DM Sans"/>
                          <a:cs typeface="DM Sans"/>
                          <a:sym typeface="DM Sans"/>
                        </a:rPr>
                        <a:t>0.9</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FFFFF"/>
                    </a:solidFill>
                  </a:tcPr>
                </a:tc>
                <a:tc>
                  <a:txBody>
                    <a:bodyPr anchor="t" rtlCol="false"/>
                    <a:lstStyle/>
                    <a:p>
                      <a:pPr algn="ctr">
                        <a:lnSpc>
                          <a:spcPts val="2294"/>
                        </a:lnSpc>
                        <a:defRPr/>
                      </a:pPr>
                      <a:r>
                        <a:rPr lang="en-US" sz="1639">
                          <a:solidFill>
                            <a:srgbClr val="000000"/>
                          </a:solidFill>
                          <a:latin typeface="DM Sans"/>
                          <a:ea typeface="DM Sans"/>
                          <a:cs typeface="DM Sans"/>
                          <a:sym typeface="DM Sans"/>
                        </a:rPr>
                        <a:t>0.058</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FFFFF"/>
                    </a:solidFill>
                  </a:tcPr>
                </a:tc>
                <a:tc>
                  <a:txBody>
                    <a:bodyPr anchor="t" rtlCol="false"/>
                    <a:lstStyle/>
                    <a:p>
                      <a:pPr algn="ctr">
                        <a:lnSpc>
                          <a:spcPts val="2294"/>
                        </a:lnSpc>
                        <a:defRPr/>
                      </a:pP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FFFFF"/>
                    </a:solidFill>
                  </a:tcPr>
                </a:tc>
              </a:tr>
              <a:tr h="739243">
                <a:tc>
                  <a:txBody>
                    <a:bodyPr anchor="t" rtlCol="false"/>
                    <a:lstStyle/>
                    <a:p>
                      <a:pPr algn="ctr">
                        <a:lnSpc>
                          <a:spcPts val="2294"/>
                        </a:lnSpc>
                        <a:defRPr/>
                      </a:pP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FFFFF"/>
                    </a:solidFill>
                  </a:tcPr>
                </a:tc>
                <a:tc>
                  <a:txBody>
                    <a:bodyPr anchor="t" rtlCol="false"/>
                    <a:lstStyle/>
                    <a:p>
                      <a:pPr algn="ctr">
                        <a:lnSpc>
                          <a:spcPts val="2294"/>
                        </a:lnSpc>
                        <a:defRPr/>
                      </a:pP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FFFFF"/>
                    </a:solidFill>
                  </a:tcPr>
                </a:tc>
                <a:tc>
                  <a:txBody>
                    <a:bodyPr anchor="t" rtlCol="false"/>
                    <a:lstStyle/>
                    <a:p>
                      <a:pPr algn="ctr">
                        <a:lnSpc>
                          <a:spcPts val="2294"/>
                        </a:lnSpc>
                        <a:defRPr/>
                      </a:pPr>
                      <a:r>
                        <a:rPr lang="en-US" sz="1639">
                          <a:solidFill>
                            <a:srgbClr val="000000"/>
                          </a:solidFill>
                          <a:latin typeface="DM Sans"/>
                          <a:ea typeface="DM Sans"/>
                          <a:cs typeface="DM Sans"/>
                          <a:sym typeface="DM Sans"/>
                        </a:rPr>
                        <a:t>I-Drug</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FFFFF"/>
                    </a:solidFill>
                  </a:tcPr>
                </a:tc>
                <a:tc>
                  <a:txBody>
                    <a:bodyPr anchor="t" rtlCol="false"/>
                    <a:lstStyle/>
                    <a:p>
                      <a:pPr algn="ctr">
                        <a:lnSpc>
                          <a:spcPts val="2294"/>
                        </a:lnSpc>
                        <a:defRPr/>
                      </a:pPr>
                      <a:r>
                        <a:rPr lang="en-US" sz="1639">
                          <a:solidFill>
                            <a:srgbClr val="000000"/>
                          </a:solidFill>
                          <a:latin typeface="DM Sans"/>
                          <a:ea typeface="DM Sans"/>
                          <a:cs typeface="DM Sans"/>
                          <a:sym typeface="DM Sans"/>
                        </a:rPr>
                        <a:t>0.4</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FFFFF"/>
                    </a:solidFill>
                  </a:tcPr>
                </a:tc>
                <a:tc>
                  <a:txBody>
                    <a:bodyPr anchor="t" rtlCol="false"/>
                    <a:lstStyle/>
                    <a:p>
                      <a:pPr algn="ctr">
                        <a:lnSpc>
                          <a:spcPts val="2294"/>
                        </a:lnSpc>
                        <a:defRPr/>
                      </a:pPr>
                      <a:r>
                        <a:rPr lang="en-US" sz="1639">
                          <a:solidFill>
                            <a:srgbClr val="000000"/>
                          </a:solidFill>
                          <a:latin typeface="DM Sans"/>
                          <a:ea typeface="DM Sans"/>
                          <a:cs typeface="DM Sans"/>
                          <a:sym typeface="DM Sans"/>
                        </a:rPr>
                        <a:t>0.034</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FFFFF"/>
                    </a:solidFill>
                  </a:tcPr>
                </a:tc>
                <a:tc>
                  <a:txBody>
                    <a:bodyPr anchor="t" rtlCol="false"/>
                    <a:lstStyle/>
                    <a:p>
                      <a:pPr algn="ctr">
                        <a:lnSpc>
                          <a:spcPts val="2294"/>
                        </a:lnSpc>
                        <a:defRPr/>
                      </a:pP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FFFFF"/>
                    </a:solidFill>
                  </a:tcPr>
                </a:tc>
              </a:tr>
              <a:tr h="739243">
                <a:tc>
                  <a:txBody>
                    <a:bodyPr anchor="t" rtlCol="false"/>
                    <a:lstStyle/>
                    <a:p>
                      <a:pPr algn="ctr">
                        <a:lnSpc>
                          <a:spcPts val="2294"/>
                        </a:lnSpc>
                        <a:defRPr/>
                      </a:pP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FFFFF"/>
                    </a:solidFill>
                  </a:tcPr>
                </a:tc>
                <a:tc>
                  <a:txBody>
                    <a:bodyPr anchor="t" rtlCol="false"/>
                    <a:lstStyle/>
                    <a:p>
                      <a:pPr algn="ctr">
                        <a:lnSpc>
                          <a:spcPts val="2294"/>
                        </a:lnSpc>
                        <a:defRPr/>
                      </a:pP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FFFFF"/>
                    </a:solidFill>
                  </a:tcPr>
                </a:tc>
                <a:tc>
                  <a:txBody>
                    <a:bodyPr anchor="t" rtlCol="false"/>
                    <a:lstStyle/>
                    <a:p>
                      <a:pPr algn="ctr">
                        <a:lnSpc>
                          <a:spcPts val="2294"/>
                        </a:lnSpc>
                        <a:defRPr/>
                      </a:pPr>
                      <a:r>
                        <a:rPr lang="en-US" sz="1639">
                          <a:solidFill>
                            <a:srgbClr val="000000"/>
                          </a:solidFill>
                          <a:latin typeface="DM Sans"/>
                          <a:ea typeface="DM Sans"/>
                          <a:cs typeface="DM Sans"/>
                          <a:sym typeface="DM Sans"/>
                        </a:rPr>
                        <a:t>O(Other)</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FFFFF"/>
                    </a:solidFill>
                  </a:tcPr>
                </a:tc>
                <a:tc>
                  <a:txBody>
                    <a:bodyPr anchor="t" rtlCol="false"/>
                    <a:lstStyle/>
                    <a:p>
                      <a:pPr algn="ctr">
                        <a:lnSpc>
                          <a:spcPts val="2294"/>
                        </a:lnSpc>
                        <a:defRPr/>
                      </a:pPr>
                      <a:r>
                        <a:rPr lang="en-US" sz="1639">
                          <a:solidFill>
                            <a:srgbClr val="000000"/>
                          </a:solidFill>
                          <a:latin typeface="DM Sans"/>
                          <a:ea typeface="DM Sans"/>
                          <a:cs typeface="DM Sans"/>
                          <a:sym typeface="DM Sans"/>
                        </a:rPr>
                        <a:t>0.3</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FFFFF"/>
                    </a:solidFill>
                  </a:tcPr>
                </a:tc>
                <a:tc>
                  <a:txBody>
                    <a:bodyPr anchor="t" rtlCol="false"/>
                    <a:lstStyle/>
                    <a:p>
                      <a:pPr algn="ctr">
                        <a:lnSpc>
                          <a:spcPts val="2294"/>
                        </a:lnSpc>
                        <a:defRPr/>
                      </a:pPr>
                      <a:r>
                        <a:rPr lang="en-US" sz="1639">
                          <a:solidFill>
                            <a:srgbClr val="000000"/>
                          </a:solidFill>
                          <a:latin typeface="DM Sans"/>
                          <a:ea typeface="DM Sans"/>
                          <a:cs typeface="DM Sans"/>
                          <a:sym typeface="DM Sans"/>
                        </a:rPr>
                        <a:t>0.007</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FFFFF"/>
                    </a:solidFill>
                  </a:tcPr>
                </a:tc>
                <a:tc>
                  <a:txBody>
                    <a:bodyPr anchor="t" rtlCol="false"/>
                    <a:lstStyle/>
                    <a:p>
                      <a:pPr algn="ctr">
                        <a:lnSpc>
                          <a:spcPts val="2294"/>
                        </a:lnSpc>
                        <a:defRPr/>
                      </a:pP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FFFFF"/>
                    </a:solidFill>
                  </a:tcPr>
                </a:tc>
              </a:tr>
            </a:tbl>
          </a:graphicData>
        </a:graphic>
      </p:graphicFrame>
      <p:sp>
        <p:nvSpPr>
          <p:cNvPr name="TextBox 8" id="8"/>
          <p:cNvSpPr txBox="true"/>
          <p:nvPr/>
        </p:nvSpPr>
        <p:spPr>
          <a:xfrm rot="0">
            <a:off x="791125" y="1858958"/>
            <a:ext cx="2174410" cy="423994"/>
          </a:xfrm>
          <a:prstGeom prst="rect">
            <a:avLst/>
          </a:prstGeom>
        </p:spPr>
        <p:txBody>
          <a:bodyPr anchor="t" rtlCol="false" tIns="0" lIns="0" bIns="0" rIns="0">
            <a:spAutoFit/>
          </a:bodyPr>
          <a:lstStyle/>
          <a:p>
            <a:pPr algn="ctr">
              <a:lnSpc>
                <a:spcPts val="3487"/>
              </a:lnSpc>
            </a:pPr>
            <a:r>
              <a:rPr lang="en-US" sz="2490">
                <a:solidFill>
                  <a:srgbClr val="000000"/>
                </a:solidFill>
                <a:latin typeface="Canva Sans"/>
                <a:ea typeface="Canva Sans"/>
                <a:cs typeface="Canva Sans"/>
                <a:sym typeface="Canva Sans"/>
              </a:rPr>
              <a:t>EXAMPLE: </a:t>
            </a:r>
          </a:p>
        </p:txBody>
      </p:sp>
      <p:sp>
        <p:nvSpPr>
          <p:cNvPr name="TextBox 9" id="9"/>
          <p:cNvSpPr txBox="true"/>
          <p:nvPr/>
        </p:nvSpPr>
        <p:spPr>
          <a:xfrm rot="0">
            <a:off x="715293" y="409575"/>
            <a:ext cx="6694728" cy="1228725"/>
          </a:xfrm>
          <a:prstGeom prst="rect">
            <a:avLst/>
          </a:prstGeom>
        </p:spPr>
        <p:txBody>
          <a:bodyPr anchor="t" rtlCol="false" tIns="0" lIns="0" bIns="0" rIns="0">
            <a:spAutoFit/>
          </a:bodyPr>
          <a:lstStyle/>
          <a:p>
            <a:pPr algn="l">
              <a:lnSpc>
                <a:spcPts val="9600"/>
              </a:lnSpc>
            </a:pPr>
            <a:r>
              <a:rPr lang="en-US" sz="8000" spc="-248">
                <a:solidFill>
                  <a:srgbClr val="000000"/>
                </a:solidFill>
                <a:latin typeface="Gotham"/>
                <a:ea typeface="Gotham"/>
                <a:cs typeface="Gotham"/>
                <a:sym typeface="Gotham"/>
              </a:rPr>
              <a:t>Loss Function</a:t>
            </a:r>
          </a:p>
        </p:txBody>
      </p:sp>
      <p:sp>
        <p:nvSpPr>
          <p:cNvPr name="TextBox 10" id="10"/>
          <p:cNvSpPr txBox="true"/>
          <p:nvPr/>
        </p:nvSpPr>
        <p:spPr>
          <a:xfrm rot="0">
            <a:off x="9139238" y="4819967"/>
            <a:ext cx="5226223" cy="580390"/>
          </a:xfrm>
          <a:prstGeom prst="rect">
            <a:avLst/>
          </a:prstGeom>
        </p:spPr>
        <p:txBody>
          <a:bodyPr anchor="t" rtlCol="false" tIns="0" lIns="0" bIns="0" rIns="0">
            <a:spAutoFit/>
          </a:bodyPr>
          <a:lstStyle/>
          <a:p>
            <a:pPr algn="ctr">
              <a:lnSpc>
                <a:spcPts val="4759"/>
              </a:lnSpc>
            </a:pPr>
          </a:p>
        </p:txBody>
      </p:sp>
      <p:sp>
        <p:nvSpPr>
          <p:cNvPr name="TextBox 11" id="11"/>
          <p:cNvSpPr txBox="true"/>
          <p:nvPr/>
        </p:nvSpPr>
        <p:spPr>
          <a:xfrm rot="0">
            <a:off x="1028700" y="2502819"/>
            <a:ext cx="12752070" cy="580390"/>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a:ea typeface="Canva Sans"/>
                <a:cs typeface="Canva Sans"/>
                <a:sym typeface="Canva Sans"/>
              </a:rPr>
              <a:t>“PATIENT HAS TYPE 2 DIABETES AND IS TAKING METFORMIN”</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EEEEEE"/>
        </a:solidFill>
      </p:bgPr>
    </p:bg>
    <p:spTree>
      <p:nvGrpSpPr>
        <p:cNvPr id="1" name=""/>
        <p:cNvGrpSpPr/>
        <p:nvPr/>
      </p:nvGrpSpPr>
      <p:grpSpPr>
        <a:xfrm>
          <a:off x="0" y="0"/>
          <a:ext cx="0" cy="0"/>
          <a:chOff x="0" y="0"/>
          <a:chExt cx="0" cy="0"/>
        </a:xfrm>
      </p:grpSpPr>
      <p:sp>
        <p:nvSpPr>
          <p:cNvPr name="Freeform 2" id="2"/>
          <p:cNvSpPr/>
          <p:nvPr/>
        </p:nvSpPr>
        <p:spPr>
          <a:xfrm flipH="false" flipV="false" rot="0">
            <a:off x="8888779" y="626098"/>
            <a:ext cx="7540719" cy="4517402"/>
          </a:xfrm>
          <a:custGeom>
            <a:avLst/>
            <a:gdLst/>
            <a:ahLst/>
            <a:cxnLst/>
            <a:rect r="r" b="b" t="t" l="l"/>
            <a:pathLst>
              <a:path h="4517402" w="7540719">
                <a:moveTo>
                  <a:pt x="0" y="0"/>
                </a:moveTo>
                <a:lnTo>
                  <a:pt x="7540719" y="0"/>
                </a:lnTo>
                <a:lnTo>
                  <a:pt x="7540719" y="4517402"/>
                </a:lnTo>
                <a:lnTo>
                  <a:pt x="0" y="4517402"/>
                </a:lnTo>
                <a:lnTo>
                  <a:pt x="0" y="0"/>
                </a:lnTo>
                <a:close/>
              </a:path>
            </a:pathLst>
          </a:custGeom>
          <a:blipFill>
            <a:blip r:embed="rId2"/>
            <a:stretch>
              <a:fillRect l="-7117" t="0" r="-97" b="0"/>
            </a:stretch>
          </a:blipFill>
        </p:spPr>
      </p:sp>
      <p:sp>
        <p:nvSpPr>
          <p:cNvPr name="Freeform 3" id="3"/>
          <p:cNvSpPr/>
          <p:nvPr/>
        </p:nvSpPr>
        <p:spPr>
          <a:xfrm flipH="false" flipV="false" rot="0">
            <a:off x="10972800" y="7543800"/>
            <a:ext cx="7315200" cy="2743200"/>
          </a:xfrm>
          <a:custGeom>
            <a:avLst/>
            <a:gdLst/>
            <a:ahLst/>
            <a:cxnLst/>
            <a:rect r="r" b="b" t="t" l="l"/>
            <a:pathLst>
              <a:path h="2743200" w="7315200">
                <a:moveTo>
                  <a:pt x="0" y="0"/>
                </a:moveTo>
                <a:lnTo>
                  <a:pt x="7315200" y="0"/>
                </a:lnTo>
                <a:lnTo>
                  <a:pt x="7315200" y="2743200"/>
                </a:lnTo>
                <a:lnTo>
                  <a:pt x="0" y="27432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1028700" y="4695190"/>
            <a:ext cx="13563637" cy="4563110"/>
          </a:xfrm>
          <a:prstGeom prst="rect">
            <a:avLst/>
          </a:prstGeom>
        </p:spPr>
        <p:txBody>
          <a:bodyPr anchor="t" rtlCol="false" tIns="0" lIns="0" bIns="0" rIns="0">
            <a:spAutoFit/>
          </a:bodyPr>
          <a:lstStyle/>
          <a:p>
            <a:pPr algn="l">
              <a:lnSpc>
                <a:spcPts val="3639"/>
              </a:lnSpc>
            </a:pPr>
            <a:r>
              <a:rPr lang="en-US" sz="2599">
                <a:solidFill>
                  <a:srgbClr val="000000"/>
                </a:solidFill>
                <a:latin typeface="Gotham"/>
                <a:ea typeface="Gotham"/>
                <a:cs typeface="Gotham"/>
                <a:sym typeface="Gotham"/>
              </a:rPr>
              <a:t>Clinical Trials: A Step in Advancement</a:t>
            </a:r>
          </a:p>
          <a:p>
            <a:pPr algn="l" marL="561339" indent="-280669" lvl="1">
              <a:lnSpc>
                <a:spcPts val="3639"/>
              </a:lnSpc>
              <a:buAutoNum type="arabicPeriod" startAt="1"/>
            </a:pPr>
            <a:r>
              <a:rPr lang="en-US" sz="2599">
                <a:solidFill>
                  <a:srgbClr val="000000"/>
                </a:solidFill>
                <a:latin typeface="Gotham"/>
                <a:ea typeface="Gotham"/>
                <a:cs typeface="Gotham"/>
                <a:sym typeface="Gotham"/>
              </a:rPr>
              <a:t> Clinical trials advance medical practices by testing new treatments, detections, or preventions.</a:t>
            </a:r>
          </a:p>
          <a:p>
            <a:pPr algn="l" marL="561339" indent="-280669" lvl="1">
              <a:lnSpc>
                <a:spcPts val="3639"/>
              </a:lnSpc>
              <a:buAutoNum type="arabicPeriod" startAt="1"/>
            </a:pPr>
            <a:r>
              <a:rPr lang="en-US" sz="2599">
                <a:solidFill>
                  <a:srgbClr val="000000"/>
                </a:solidFill>
                <a:latin typeface="Gotham"/>
                <a:ea typeface="Gotham"/>
                <a:cs typeface="Gotham"/>
                <a:sym typeface="Gotham"/>
              </a:rPr>
              <a:t>They lead to improved medications, improved care accessibility, and enhanced imaging techniques.</a:t>
            </a:r>
          </a:p>
          <a:p>
            <a:pPr algn="l" marL="561339" indent="-280669" lvl="1">
              <a:lnSpc>
                <a:spcPts val="3639"/>
              </a:lnSpc>
              <a:buAutoNum type="arabicPeriod" startAt="1"/>
            </a:pPr>
            <a:r>
              <a:rPr lang="en-US" sz="2599">
                <a:solidFill>
                  <a:srgbClr val="000000"/>
                </a:solidFill>
                <a:latin typeface="Gotham"/>
                <a:ea typeface="Gotham"/>
                <a:cs typeface="Gotham"/>
                <a:sym typeface="Gotham"/>
              </a:rPr>
              <a:t> Despite benefits, trials struggle to meet patient recruitment goals, causing delays, increased costs, underpowered results, and study cancellations.</a:t>
            </a:r>
          </a:p>
          <a:p>
            <a:pPr algn="l" marL="561339" indent="-280669" lvl="1">
              <a:lnSpc>
                <a:spcPts val="3639"/>
              </a:lnSpc>
              <a:buAutoNum type="arabicPeriod" startAt="1"/>
            </a:pPr>
            <a:r>
              <a:rPr lang="en-US" sz="2599">
                <a:solidFill>
                  <a:srgbClr val="000000"/>
                </a:solidFill>
                <a:latin typeface="Gotham"/>
                <a:ea typeface="Gotham"/>
                <a:cs typeface="Gotham"/>
                <a:sym typeface="Gotham"/>
              </a:rPr>
              <a:t> Automated clinical trial matching could expedite recruitment.</a:t>
            </a:r>
          </a:p>
          <a:p>
            <a:pPr algn="l" marL="561339" indent="-280669" lvl="1">
              <a:lnSpc>
                <a:spcPts val="3639"/>
              </a:lnSpc>
              <a:buAutoNum type="arabicPeriod" startAt="1"/>
            </a:pPr>
            <a:r>
              <a:rPr lang="en-US" sz="2599">
                <a:solidFill>
                  <a:srgbClr val="000000"/>
                </a:solidFill>
                <a:latin typeface="Gotham"/>
                <a:ea typeface="Gotham"/>
                <a:cs typeface="Gotham"/>
                <a:sym typeface="Gotham"/>
              </a:rPr>
              <a:t> Initial efforts involve linking synthetic electronic health records to trial eligibility criteria using natural language processing. </a:t>
            </a:r>
          </a:p>
        </p:txBody>
      </p:sp>
      <p:sp>
        <p:nvSpPr>
          <p:cNvPr name="TextBox 5" id="5"/>
          <p:cNvSpPr txBox="true"/>
          <p:nvPr/>
        </p:nvSpPr>
        <p:spPr>
          <a:xfrm rot="0">
            <a:off x="1028700" y="1009650"/>
            <a:ext cx="8115300" cy="1285875"/>
          </a:xfrm>
          <a:prstGeom prst="rect">
            <a:avLst/>
          </a:prstGeom>
        </p:spPr>
        <p:txBody>
          <a:bodyPr anchor="t" rtlCol="false" tIns="0" lIns="0" bIns="0" rIns="0">
            <a:spAutoFit/>
          </a:bodyPr>
          <a:lstStyle/>
          <a:p>
            <a:pPr algn="l">
              <a:lnSpc>
                <a:spcPts val="10199"/>
              </a:lnSpc>
            </a:pPr>
            <a:r>
              <a:rPr lang="en-US" sz="8499" spc="-263">
                <a:solidFill>
                  <a:srgbClr val="000000"/>
                </a:solidFill>
                <a:latin typeface="Gotham"/>
                <a:ea typeface="Gotham"/>
                <a:cs typeface="Gotham"/>
                <a:sym typeface="Gotham"/>
              </a:rPr>
              <a:t>Introduction</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EEEEEE"/>
        </a:solidFill>
      </p:bgPr>
    </p:bg>
    <p:spTree>
      <p:nvGrpSpPr>
        <p:cNvPr id="1" name=""/>
        <p:cNvGrpSpPr/>
        <p:nvPr/>
      </p:nvGrpSpPr>
      <p:grpSpPr>
        <a:xfrm>
          <a:off x="0" y="0"/>
          <a:ext cx="0" cy="0"/>
          <a:chOff x="0" y="0"/>
          <a:chExt cx="0" cy="0"/>
        </a:xfrm>
      </p:grpSpPr>
      <p:sp>
        <p:nvSpPr>
          <p:cNvPr name="Freeform 2" id="2"/>
          <p:cNvSpPr/>
          <p:nvPr/>
        </p:nvSpPr>
        <p:spPr>
          <a:xfrm flipH="false" flipV="false" rot="0">
            <a:off x="10972800" y="7543800"/>
            <a:ext cx="7315200" cy="2743200"/>
          </a:xfrm>
          <a:custGeom>
            <a:avLst/>
            <a:gdLst/>
            <a:ahLst/>
            <a:cxnLst/>
            <a:rect r="r" b="b" t="t" l="l"/>
            <a:pathLst>
              <a:path h="2743200" w="7315200">
                <a:moveTo>
                  <a:pt x="0" y="0"/>
                </a:moveTo>
                <a:lnTo>
                  <a:pt x="7315200" y="0"/>
                </a:lnTo>
                <a:lnTo>
                  <a:pt x="7315200" y="2743200"/>
                </a:lnTo>
                <a:lnTo>
                  <a:pt x="0" y="27432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3047807" y="2320626"/>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9111381" y="1823848"/>
            <a:ext cx="5948552" cy="5948552"/>
          </a:xfrm>
          <a:custGeom>
            <a:avLst/>
            <a:gdLst/>
            <a:ahLst/>
            <a:cxnLst/>
            <a:rect r="r" b="b" t="t" l="l"/>
            <a:pathLst>
              <a:path h="5948552" w="5948552">
                <a:moveTo>
                  <a:pt x="0" y="0"/>
                </a:moveTo>
                <a:lnTo>
                  <a:pt x="5948552" y="0"/>
                </a:lnTo>
                <a:lnTo>
                  <a:pt x="5948552" y="5948552"/>
                </a:lnTo>
                <a:lnTo>
                  <a:pt x="0" y="594855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7000779" y="4149800"/>
            <a:ext cx="2143221" cy="648324"/>
          </a:xfrm>
          <a:custGeom>
            <a:avLst/>
            <a:gdLst/>
            <a:ahLst/>
            <a:cxnLst/>
            <a:rect r="r" b="b" t="t" l="l"/>
            <a:pathLst>
              <a:path h="648324" w="2143221">
                <a:moveTo>
                  <a:pt x="0" y="0"/>
                </a:moveTo>
                <a:lnTo>
                  <a:pt x="2143221" y="0"/>
                </a:lnTo>
                <a:lnTo>
                  <a:pt x="2143221" y="648324"/>
                </a:lnTo>
                <a:lnTo>
                  <a:pt x="0" y="64832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6" id="6"/>
          <p:cNvSpPr txBox="true"/>
          <p:nvPr/>
        </p:nvSpPr>
        <p:spPr>
          <a:xfrm rot="0">
            <a:off x="497423" y="796298"/>
            <a:ext cx="6754066" cy="1228725"/>
          </a:xfrm>
          <a:prstGeom prst="rect">
            <a:avLst/>
          </a:prstGeom>
        </p:spPr>
        <p:txBody>
          <a:bodyPr anchor="t" rtlCol="false" tIns="0" lIns="0" bIns="0" rIns="0">
            <a:spAutoFit/>
          </a:bodyPr>
          <a:lstStyle/>
          <a:p>
            <a:pPr algn="l">
              <a:lnSpc>
                <a:spcPts val="9600"/>
              </a:lnSpc>
            </a:pPr>
            <a:r>
              <a:rPr lang="en-US" sz="8000" spc="-248">
                <a:solidFill>
                  <a:srgbClr val="000000"/>
                </a:solidFill>
                <a:latin typeface="Gotham"/>
                <a:ea typeface="Gotham"/>
                <a:cs typeface="Gotham"/>
                <a:sym typeface="Gotham"/>
              </a:rPr>
              <a:t>BioBert-NER</a:t>
            </a:r>
          </a:p>
        </p:txBody>
      </p:sp>
      <p:sp>
        <p:nvSpPr>
          <p:cNvPr name="TextBox 7" id="7"/>
          <p:cNvSpPr txBox="true"/>
          <p:nvPr/>
        </p:nvSpPr>
        <p:spPr>
          <a:xfrm rot="0">
            <a:off x="3333855" y="2692101"/>
            <a:ext cx="3542705" cy="3362325"/>
          </a:xfrm>
          <a:prstGeom prst="rect">
            <a:avLst/>
          </a:prstGeom>
        </p:spPr>
        <p:txBody>
          <a:bodyPr anchor="t" rtlCol="false" tIns="0" lIns="0" bIns="0" rIns="0">
            <a:spAutoFit/>
          </a:bodyPr>
          <a:lstStyle/>
          <a:p>
            <a:pPr algn="just">
              <a:lnSpc>
                <a:spcPts val="3359"/>
              </a:lnSpc>
              <a:spcBef>
                <a:spcPct val="0"/>
              </a:spcBef>
            </a:pPr>
            <a:r>
              <a:rPr lang="en-US" sz="2799" spc="-86">
                <a:solidFill>
                  <a:srgbClr val="000000"/>
                </a:solidFill>
                <a:latin typeface="Gotham"/>
                <a:ea typeface="Gotham"/>
                <a:cs typeface="Gotham"/>
                <a:sym typeface="Gotham"/>
              </a:rPr>
              <a:t>Ground Truth Entities</a:t>
            </a:r>
          </a:p>
          <a:p>
            <a:pPr algn="just">
              <a:lnSpc>
                <a:spcPts val="3359"/>
              </a:lnSpc>
              <a:spcBef>
                <a:spcPct val="0"/>
              </a:spcBef>
            </a:pPr>
          </a:p>
          <a:p>
            <a:pPr algn="just">
              <a:lnSpc>
                <a:spcPts val="3359"/>
              </a:lnSpc>
              <a:spcBef>
                <a:spcPct val="0"/>
              </a:spcBef>
            </a:pPr>
            <a:r>
              <a:rPr lang="en-US" sz="2799" spc="-86">
                <a:solidFill>
                  <a:srgbClr val="000000"/>
                </a:solidFill>
                <a:latin typeface="Gotham"/>
                <a:ea typeface="Gotham"/>
                <a:cs typeface="Gotham"/>
                <a:sym typeface="Gotham"/>
              </a:rPr>
              <a:t>Token Label</a:t>
            </a:r>
          </a:p>
          <a:p>
            <a:pPr algn="just">
              <a:lnSpc>
                <a:spcPts val="3359"/>
              </a:lnSpc>
              <a:spcBef>
                <a:spcPct val="0"/>
              </a:spcBef>
            </a:pPr>
            <a:r>
              <a:rPr lang="en-US" sz="2799" spc="-86">
                <a:solidFill>
                  <a:srgbClr val="000000"/>
                </a:solidFill>
                <a:latin typeface="Gotham"/>
                <a:ea typeface="Gotham"/>
                <a:cs typeface="Gotham"/>
                <a:sym typeface="Gotham"/>
              </a:rPr>
              <a:t>Type B      :  Disease</a:t>
            </a:r>
          </a:p>
          <a:p>
            <a:pPr algn="just">
              <a:lnSpc>
                <a:spcPts val="3359"/>
              </a:lnSpc>
              <a:spcBef>
                <a:spcPct val="0"/>
              </a:spcBef>
            </a:pPr>
            <a:r>
              <a:rPr lang="en-US" sz="2799" spc="-86">
                <a:solidFill>
                  <a:srgbClr val="000000"/>
                </a:solidFill>
                <a:latin typeface="Gotham"/>
                <a:ea typeface="Gotham"/>
                <a:cs typeface="Gotham"/>
                <a:sym typeface="Gotham"/>
              </a:rPr>
              <a:t>2 I:             :  Disease</a:t>
            </a:r>
          </a:p>
          <a:p>
            <a:pPr algn="just">
              <a:lnSpc>
                <a:spcPts val="3359"/>
              </a:lnSpc>
              <a:spcBef>
                <a:spcPct val="0"/>
              </a:spcBef>
            </a:pPr>
            <a:r>
              <a:rPr lang="en-US" sz="2799" spc="-86">
                <a:solidFill>
                  <a:srgbClr val="000000"/>
                </a:solidFill>
                <a:latin typeface="Gotham"/>
                <a:ea typeface="Gotham"/>
                <a:cs typeface="Gotham"/>
                <a:sym typeface="Gotham"/>
              </a:rPr>
              <a:t>Diabetes I :  Disease</a:t>
            </a:r>
          </a:p>
          <a:p>
            <a:pPr algn="just">
              <a:lnSpc>
                <a:spcPts val="3359"/>
              </a:lnSpc>
              <a:spcBef>
                <a:spcPct val="0"/>
              </a:spcBef>
            </a:pPr>
            <a:r>
              <a:rPr lang="en-US" sz="2799" spc="-86">
                <a:solidFill>
                  <a:srgbClr val="000000"/>
                </a:solidFill>
                <a:latin typeface="Gotham"/>
                <a:ea typeface="Gotham"/>
                <a:cs typeface="Gotham"/>
                <a:sym typeface="Gotham"/>
              </a:rPr>
              <a:t>Met B        :  Drug</a:t>
            </a:r>
          </a:p>
          <a:p>
            <a:pPr algn="just">
              <a:lnSpc>
                <a:spcPts val="3359"/>
              </a:lnSpc>
              <a:spcBef>
                <a:spcPct val="0"/>
              </a:spcBef>
            </a:pPr>
            <a:r>
              <a:rPr lang="en-US" sz="2799" spc="-86">
                <a:solidFill>
                  <a:srgbClr val="000000"/>
                </a:solidFill>
                <a:latin typeface="Gotham"/>
                <a:ea typeface="Gotham"/>
                <a:cs typeface="Gotham"/>
                <a:sym typeface="Gotham"/>
              </a:rPr>
              <a:t>##formin I:  Drug</a:t>
            </a:r>
          </a:p>
        </p:txBody>
      </p:sp>
      <p:sp>
        <p:nvSpPr>
          <p:cNvPr name="TextBox 8" id="8"/>
          <p:cNvSpPr txBox="true"/>
          <p:nvPr/>
        </p:nvSpPr>
        <p:spPr>
          <a:xfrm rot="0">
            <a:off x="9488775" y="3571875"/>
            <a:ext cx="6218397" cy="4200525"/>
          </a:xfrm>
          <a:prstGeom prst="rect">
            <a:avLst/>
          </a:prstGeom>
        </p:spPr>
        <p:txBody>
          <a:bodyPr anchor="t" rtlCol="false" tIns="0" lIns="0" bIns="0" rIns="0">
            <a:spAutoFit/>
          </a:bodyPr>
          <a:lstStyle/>
          <a:p>
            <a:pPr algn="l">
              <a:lnSpc>
                <a:spcPts val="3359"/>
              </a:lnSpc>
              <a:spcBef>
                <a:spcPct val="0"/>
              </a:spcBef>
            </a:pPr>
            <a:r>
              <a:rPr lang="en-US" sz="2799" spc="-86">
                <a:solidFill>
                  <a:srgbClr val="000000"/>
                </a:solidFill>
                <a:latin typeface="Gotham"/>
                <a:ea typeface="Gotham"/>
                <a:cs typeface="Gotham"/>
                <a:sym typeface="Gotham"/>
              </a:rPr>
              <a:t>Token Predicted Label Correct?</a:t>
            </a:r>
          </a:p>
          <a:p>
            <a:pPr algn="l">
              <a:lnSpc>
                <a:spcPts val="3359"/>
              </a:lnSpc>
              <a:spcBef>
                <a:spcPct val="0"/>
              </a:spcBef>
            </a:pPr>
            <a:r>
              <a:rPr lang="en-US" sz="2799" spc="-86">
                <a:solidFill>
                  <a:srgbClr val="000000"/>
                </a:solidFill>
                <a:latin typeface="Gotham"/>
                <a:ea typeface="Gotham"/>
                <a:cs typeface="Gotham"/>
                <a:sym typeface="Gotham"/>
              </a:rPr>
              <a:t>Type B       : Drug  </a:t>
            </a:r>
          </a:p>
          <a:p>
            <a:pPr algn="l">
              <a:lnSpc>
                <a:spcPts val="3359"/>
              </a:lnSpc>
              <a:spcBef>
                <a:spcPct val="0"/>
              </a:spcBef>
            </a:pPr>
            <a:r>
              <a:rPr lang="en-US" sz="2799" spc="-86">
                <a:solidFill>
                  <a:srgbClr val="000000"/>
                </a:solidFill>
                <a:latin typeface="Gotham"/>
                <a:ea typeface="Gotham"/>
                <a:cs typeface="Gotham"/>
                <a:sym typeface="Gotham"/>
              </a:rPr>
              <a:t>=False Positive (FP)</a:t>
            </a:r>
          </a:p>
          <a:p>
            <a:pPr algn="l">
              <a:lnSpc>
                <a:spcPts val="3359"/>
              </a:lnSpc>
              <a:spcBef>
                <a:spcPct val="0"/>
              </a:spcBef>
            </a:pPr>
            <a:r>
              <a:rPr lang="en-US" sz="2799" spc="-86">
                <a:solidFill>
                  <a:srgbClr val="000000"/>
                </a:solidFill>
                <a:latin typeface="Gotham"/>
                <a:ea typeface="Gotham"/>
                <a:cs typeface="Gotham"/>
                <a:sym typeface="Gotham"/>
              </a:rPr>
              <a:t>2 I               : Disease </a:t>
            </a:r>
          </a:p>
          <a:p>
            <a:pPr algn="l">
              <a:lnSpc>
                <a:spcPts val="3359"/>
              </a:lnSpc>
              <a:spcBef>
                <a:spcPct val="0"/>
              </a:spcBef>
            </a:pPr>
            <a:r>
              <a:rPr lang="en-US" sz="2799" spc="-86">
                <a:solidFill>
                  <a:srgbClr val="000000"/>
                </a:solidFill>
                <a:latin typeface="Gotham"/>
                <a:ea typeface="Gotham"/>
                <a:cs typeface="Gotham"/>
                <a:sym typeface="Gotham"/>
              </a:rPr>
              <a:t>Diabetes I  : Disease </a:t>
            </a:r>
          </a:p>
          <a:p>
            <a:pPr algn="l">
              <a:lnSpc>
                <a:spcPts val="3359"/>
              </a:lnSpc>
              <a:spcBef>
                <a:spcPct val="0"/>
              </a:spcBef>
            </a:pPr>
            <a:r>
              <a:rPr lang="en-US" sz="2799" spc="-86">
                <a:solidFill>
                  <a:srgbClr val="000000"/>
                </a:solidFill>
                <a:latin typeface="Gotham"/>
                <a:ea typeface="Gotham"/>
                <a:cs typeface="Gotham"/>
                <a:sym typeface="Gotham"/>
              </a:rPr>
              <a:t>Met B         : Drug </a:t>
            </a:r>
          </a:p>
          <a:p>
            <a:pPr algn="l">
              <a:lnSpc>
                <a:spcPts val="3359"/>
              </a:lnSpc>
              <a:spcBef>
                <a:spcPct val="0"/>
              </a:spcBef>
            </a:pPr>
            <a:r>
              <a:rPr lang="en-US" sz="2799" spc="-86">
                <a:solidFill>
                  <a:srgbClr val="000000"/>
                </a:solidFill>
                <a:latin typeface="Gotham"/>
                <a:ea typeface="Gotham"/>
                <a:cs typeface="Gotham"/>
                <a:sym typeface="Gotham"/>
              </a:rPr>
              <a:t>##formin O (missed) </a:t>
            </a:r>
          </a:p>
          <a:p>
            <a:pPr algn="l">
              <a:lnSpc>
                <a:spcPts val="3359"/>
              </a:lnSpc>
              <a:spcBef>
                <a:spcPct val="0"/>
              </a:spcBef>
            </a:pPr>
            <a:r>
              <a:rPr lang="en-US" sz="2799" spc="-86">
                <a:solidFill>
                  <a:srgbClr val="000000"/>
                </a:solidFill>
                <a:latin typeface="Gotham"/>
                <a:ea typeface="Gotham"/>
                <a:cs typeface="Gotham"/>
                <a:sym typeface="Gotham"/>
              </a:rPr>
              <a:t> =False Negative </a:t>
            </a:r>
          </a:p>
          <a:p>
            <a:pPr algn="l">
              <a:lnSpc>
                <a:spcPts val="3359"/>
              </a:lnSpc>
              <a:spcBef>
                <a:spcPct val="0"/>
              </a:spcBef>
            </a:pPr>
            <a:r>
              <a:rPr lang="en-US" sz="2799" spc="-86">
                <a:solidFill>
                  <a:srgbClr val="000000"/>
                </a:solidFill>
                <a:latin typeface="Gotham"/>
                <a:ea typeface="Gotham"/>
                <a:cs typeface="Gotham"/>
                <a:sym typeface="Gotham"/>
              </a:rPr>
              <a:t> </a:t>
            </a:r>
          </a:p>
          <a:p>
            <a:pPr algn="l">
              <a:lnSpc>
                <a:spcPts val="3359"/>
              </a:lnSpc>
              <a:spcBef>
                <a:spcPct val="0"/>
              </a:spcBef>
            </a:pPr>
          </a:p>
        </p:txBody>
      </p:sp>
      <p:sp>
        <p:nvSpPr>
          <p:cNvPr name="TextBox 9" id="9"/>
          <p:cNvSpPr txBox="true"/>
          <p:nvPr/>
        </p:nvSpPr>
        <p:spPr>
          <a:xfrm rot="0">
            <a:off x="9801873" y="2763194"/>
            <a:ext cx="2986326" cy="428625"/>
          </a:xfrm>
          <a:prstGeom prst="rect">
            <a:avLst/>
          </a:prstGeom>
        </p:spPr>
        <p:txBody>
          <a:bodyPr anchor="t" rtlCol="false" tIns="0" lIns="0" bIns="0" rIns="0">
            <a:spAutoFit/>
          </a:bodyPr>
          <a:lstStyle/>
          <a:p>
            <a:pPr algn="ctr">
              <a:lnSpc>
                <a:spcPts val="3359"/>
              </a:lnSpc>
              <a:spcBef>
                <a:spcPct val="0"/>
              </a:spcBef>
            </a:pPr>
            <a:r>
              <a:rPr lang="en-US" sz="2799" spc="-86">
                <a:solidFill>
                  <a:srgbClr val="000000"/>
                </a:solidFill>
                <a:latin typeface="Gotham"/>
                <a:ea typeface="Gotham"/>
                <a:cs typeface="Gotham"/>
                <a:sym typeface="Gotham"/>
              </a:rPr>
              <a:t> Model Prediction:</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EEEEEE"/>
        </a:solidFill>
      </p:bgPr>
    </p:bg>
    <p:spTree>
      <p:nvGrpSpPr>
        <p:cNvPr id="1" name=""/>
        <p:cNvGrpSpPr/>
        <p:nvPr/>
      </p:nvGrpSpPr>
      <p:grpSpPr>
        <a:xfrm>
          <a:off x="0" y="0"/>
          <a:ext cx="0" cy="0"/>
          <a:chOff x="0" y="0"/>
          <a:chExt cx="0" cy="0"/>
        </a:xfrm>
      </p:grpSpPr>
      <p:sp>
        <p:nvSpPr>
          <p:cNvPr name="Freeform 2" id="2"/>
          <p:cNvSpPr/>
          <p:nvPr/>
        </p:nvSpPr>
        <p:spPr>
          <a:xfrm flipH="false" flipV="false" rot="0">
            <a:off x="10972800" y="7543800"/>
            <a:ext cx="7315200" cy="2743200"/>
          </a:xfrm>
          <a:custGeom>
            <a:avLst/>
            <a:gdLst/>
            <a:ahLst/>
            <a:cxnLst/>
            <a:rect r="r" b="b" t="t" l="l"/>
            <a:pathLst>
              <a:path h="2743200" w="7315200">
                <a:moveTo>
                  <a:pt x="0" y="0"/>
                </a:moveTo>
                <a:lnTo>
                  <a:pt x="7315200" y="0"/>
                </a:lnTo>
                <a:lnTo>
                  <a:pt x="7315200" y="2743200"/>
                </a:lnTo>
                <a:lnTo>
                  <a:pt x="0" y="27432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aphicFrame>
        <p:nvGraphicFramePr>
          <p:cNvPr name="Table 3" id="3"/>
          <p:cNvGraphicFramePr>
            <a:graphicFrameLocks noGrp="true"/>
          </p:cNvGraphicFramePr>
          <p:nvPr/>
        </p:nvGraphicFramePr>
        <p:xfrm>
          <a:off x="619247" y="4540266"/>
          <a:ext cx="16640053" cy="4435530"/>
        </p:xfrm>
        <a:graphic>
          <a:graphicData uri="http://schemas.openxmlformats.org/drawingml/2006/table">
            <a:tbl>
              <a:tblPr/>
              <a:tblGrid>
                <a:gridCol w="2632260"/>
                <a:gridCol w="2632260"/>
                <a:gridCol w="2843883"/>
                <a:gridCol w="2843883"/>
                <a:gridCol w="2843883"/>
                <a:gridCol w="2843883"/>
              </a:tblGrid>
              <a:tr h="1327949">
                <a:tc>
                  <a:txBody>
                    <a:bodyPr anchor="t" rtlCol="false"/>
                    <a:lstStyle/>
                    <a:p>
                      <a:pPr algn="ctr">
                        <a:lnSpc>
                          <a:spcPts val="2520"/>
                        </a:lnSpc>
                        <a:defRPr/>
                      </a:pPr>
                      <a:r>
                        <a:rPr lang="en-US" sz="1800" b="true">
                          <a:solidFill>
                            <a:srgbClr val="000000"/>
                          </a:solidFill>
                          <a:latin typeface="Gotham Bold"/>
                          <a:ea typeface="Gotham Bold"/>
                          <a:cs typeface="Gotham Bold"/>
                          <a:sym typeface="Gotham Bold"/>
                        </a:rPr>
                        <a:t>EPOCH</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FFFFF"/>
                    </a:solidFill>
                  </a:tcPr>
                </a:tc>
                <a:tc>
                  <a:txBody>
                    <a:bodyPr anchor="t" rtlCol="false"/>
                    <a:lstStyle/>
                    <a:p>
                      <a:pPr algn="ctr">
                        <a:lnSpc>
                          <a:spcPts val="2520"/>
                        </a:lnSpc>
                        <a:defRPr/>
                      </a:pPr>
                      <a:r>
                        <a:rPr lang="en-US" sz="1800" b="true">
                          <a:solidFill>
                            <a:srgbClr val="000000"/>
                          </a:solidFill>
                          <a:latin typeface="Gotham Bold"/>
                          <a:ea typeface="Gotham Bold"/>
                          <a:cs typeface="Gotham Bold"/>
                          <a:sym typeface="Gotham Bold"/>
                        </a:rPr>
                        <a:t>TRAINING</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FFFFF"/>
                    </a:solidFill>
                  </a:tcPr>
                </a:tc>
                <a:tc>
                  <a:txBody>
                    <a:bodyPr anchor="t" rtlCol="false"/>
                    <a:lstStyle/>
                    <a:p>
                      <a:pPr algn="ctr">
                        <a:lnSpc>
                          <a:spcPts val="2520"/>
                        </a:lnSpc>
                        <a:defRPr/>
                      </a:pPr>
                      <a:r>
                        <a:rPr lang="en-US" sz="1800" b="true">
                          <a:solidFill>
                            <a:srgbClr val="000000"/>
                          </a:solidFill>
                          <a:latin typeface="Gotham Bold"/>
                          <a:ea typeface="Gotham Bold"/>
                          <a:cs typeface="Gotham Bold"/>
                          <a:sym typeface="Gotham Bold"/>
                        </a:rPr>
                        <a:t>VALIDATION LOSS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FFFFF"/>
                    </a:solidFill>
                  </a:tcPr>
                </a:tc>
                <a:tc>
                  <a:txBody>
                    <a:bodyPr anchor="t" rtlCol="false"/>
                    <a:lstStyle/>
                    <a:p>
                      <a:pPr algn="ctr">
                        <a:lnSpc>
                          <a:spcPts val="2520"/>
                        </a:lnSpc>
                        <a:defRPr/>
                      </a:pPr>
                      <a:r>
                        <a:rPr lang="en-US" sz="1800" b="true">
                          <a:solidFill>
                            <a:srgbClr val="000000"/>
                          </a:solidFill>
                          <a:latin typeface="Gotham Bold"/>
                          <a:ea typeface="Gotham Bold"/>
                          <a:cs typeface="Gotham Bold"/>
                          <a:sym typeface="Gotham Bold"/>
                        </a:rPr>
                        <a:t>PRECISION</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FFFFF"/>
                    </a:solidFill>
                  </a:tcPr>
                </a:tc>
                <a:tc>
                  <a:txBody>
                    <a:bodyPr anchor="t" rtlCol="false"/>
                    <a:lstStyle/>
                    <a:p>
                      <a:pPr algn="ctr">
                        <a:lnSpc>
                          <a:spcPts val="2520"/>
                        </a:lnSpc>
                        <a:defRPr/>
                      </a:pPr>
                      <a:r>
                        <a:rPr lang="en-US" sz="1800" b="true">
                          <a:solidFill>
                            <a:srgbClr val="000000"/>
                          </a:solidFill>
                          <a:latin typeface="Gotham Bold"/>
                          <a:ea typeface="Gotham Bold"/>
                          <a:cs typeface="Gotham Bold"/>
                          <a:sym typeface="Gotham Bold"/>
                        </a:rPr>
                        <a:t>RECALL</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FFFFF"/>
                    </a:solidFill>
                  </a:tcPr>
                </a:tc>
                <a:tc>
                  <a:txBody>
                    <a:bodyPr anchor="t" rtlCol="false"/>
                    <a:lstStyle/>
                    <a:p>
                      <a:pPr algn="ctr">
                        <a:lnSpc>
                          <a:spcPts val="2520"/>
                        </a:lnSpc>
                        <a:defRPr/>
                      </a:pPr>
                      <a:r>
                        <a:rPr lang="en-US" sz="1800" b="true">
                          <a:solidFill>
                            <a:srgbClr val="000000"/>
                          </a:solidFill>
                          <a:latin typeface="Gotham Bold"/>
                          <a:ea typeface="Gotham Bold"/>
                          <a:cs typeface="Gotham Bold"/>
                          <a:sym typeface="Gotham Bold"/>
                        </a:rPr>
                        <a:t>F1</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FFFFF"/>
                    </a:solidFill>
                  </a:tcPr>
                </a:tc>
              </a:tr>
              <a:tr h="1047905">
                <a:tc>
                  <a:txBody>
                    <a:bodyPr anchor="t" rtlCol="false"/>
                    <a:lstStyle/>
                    <a:p>
                      <a:pPr algn="ctr">
                        <a:lnSpc>
                          <a:spcPts val="2520"/>
                        </a:lnSpc>
                        <a:defRPr/>
                      </a:pPr>
                      <a:r>
                        <a:rPr lang="en-US" sz="1800">
                          <a:solidFill>
                            <a:srgbClr val="000000"/>
                          </a:solidFill>
                          <a:latin typeface="Gotham"/>
                          <a:ea typeface="Gotham"/>
                          <a:cs typeface="Gotham"/>
                          <a:sym typeface="Gotham"/>
                        </a:rPr>
                        <a:t>1</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FFFFF"/>
                    </a:solidFill>
                  </a:tcPr>
                </a:tc>
                <a:tc>
                  <a:txBody>
                    <a:bodyPr anchor="t" rtlCol="false"/>
                    <a:lstStyle/>
                    <a:p>
                      <a:pPr algn="ctr">
                        <a:lnSpc>
                          <a:spcPts val="2520"/>
                        </a:lnSpc>
                        <a:defRPr/>
                      </a:pPr>
                      <a:r>
                        <a:rPr lang="en-US" sz="1800">
                          <a:solidFill>
                            <a:srgbClr val="000000"/>
                          </a:solidFill>
                          <a:latin typeface="Gotham"/>
                          <a:ea typeface="Gotham"/>
                          <a:cs typeface="Gotham"/>
                          <a:sym typeface="Gotham"/>
                        </a:rPr>
                        <a:t>1.652300</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FFFFF"/>
                    </a:solidFill>
                  </a:tcPr>
                </a:tc>
                <a:tc>
                  <a:txBody>
                    <a:bodyPr anchor="t" rtlCol="false"/>
                    <a:lstStyle/>
                    <a:p>
                      <a:pPr algn="ctr">
                        <a:lnSpc>
                          <a:spcPts val="2520"/>
                        </a:lnSpc>
                        <a:defRPr/>
                      </a:pPr>
                      <a:r>
                        <a:rPr lang="en-US" sz="1800">
                          <a:solidFill>
                            <a:srgbClr val="000000"/>
                          </a:solidFill>
                          <a:latin typeface="Arimo"/>
                          <a:ea typeface="Arimo"/>
                          <a:cs typeface="Arimo"/>
                          <a:sym typeface="Arimo"/>
                        </a:rPr>
                        <a:t>1.482739</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FFFFF"/>
                    </a:solidFill>
                  </a:tcPr>
                </a:tc>
                <a:tc>
                  <a:txBody>
                    <a:bodyPr anchor="t" rtlCol="false"/>
                    <a:lstStyle/>
                    <a:p>
                      <a:pPr algn="ctr">
                        <a:lnSpc>
                          <a:spcPts val="2520"/>
                        </a:lnSpc>
                        <a:defRPr/>
                      </a:pPr>
                      <a:r>
                        <a:rPr lang="en-US" sz="1800">
                          <a:solidFill>
                            <a:srgbClr val="000000"/>
                          </a:solidFill>
                          <a:latin typeface="Gotham"/>
                          <a:ea typeface="Gotham"/>
                          <a:cs typeface="Gotham"/>
                          <a:sym typeface="Gotham"/>
                        </a:rPr>
                        <a:t>0.647136</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FFFFF"/>
                    </a:solidFill>
                  </a:tcPr>
                </a:tc>
                <a:tc>
                  <a:txBody>
                    <a:bodyPr anchor="t" rtlCol="false"/>
                    <a:lstStyle/>
                    <a:p>
                      <a:pPr algn="ctr">
                        <a:lnSpc>
                          <a:spcPts val="2520"/>
                        </a:lnSpc>
                        <a:defRPr/>
                      </a:pPr>
                      <a:r>
                        <a:rPr lang="en-US" sz="1800">
                          <a:solidFill>
                            <a:srgbClr val="000000"/>
                          </a:solidFill>
                          <a:latin typeface="Gotham"/>
                          <a:ea typeface="Gotham"/>
                          <a:cs typeface="Gotham"/>
                          <a:sym typeface="Gotham"/>
                        </a:rPr>
                        <a:t>0.601108</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FFFFF"/>
                    </a:solidFill>
                  </a:tcPr>
                </a:tc>
                <a:tc>
                  <a:txBody>
                    <a:bodyPr anchor="t" rtlCol="false"/>
                    <a:lstStyle/>
                    <a:p>
                      <a:pPr algn="ctr">
                        <a:lnSpc>
                          <a:spcPts val="2520"/>
                        </a:lnSpc>
                        <a:defRPr/>
                      </a:pPr>
                      <a:r>
                        <a:rPr lang="en-US" sz="1800">
                          <a:solidFill>
                            <a:srgbClr val="000000"/>
                          </a:solidFill>
                          <a:latin typeface="Gotham"/>
                          <a:ea typeface="Gotham"/>
                          <a:cs typeface="Gotham"/>
                          <a:sym typeface="Gotham"/>
                        </a:rPr>
                        <a:t>0.623411</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FFFFF"/>
                    </a:solidFill>
                  </a:tcPr>
                </a:tc>
              </a:tr>
              <a:tr h="1029838">
                <a:tc>
                  <a:txBody>
                    <a:bodyPr anchor="t" rtlCol="false"/>
                    <a:lstStyle/>
                    <a:p>
                      <a:pPr algn="ctr">
                        <a:lnSpc>
                          <a:spcPts val="2520"/>
                        </a:lnSpc>
                        <a:defRPr/>
                      </a:pPr>
                      <a:r>
                        <a:rPr lang="en-US" sz="1800">
                          <a:solidFill>
                            <a:srgbClr val="000000"/>
                          </a:solidFill>
                          <a:latin typeface="Gotham"/>
                          <a:ea typeface="Gotham"/>
                          <a:cs typeface="Gotham"/>
                          <a:sym typeface="Gotham"/>
                        </a:rPr>
                        <a:t>2</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FFFFF"/>
                    </a:solidFill>
                  </a:tcPr>
                </a:tc>
                <a:tc>
                  <a:txBody>
                    <a:bodyPr anchor="t" rtlCol="false"/>
                    <a:lstStyle/>
                    <a:p>
                      <a:pPr algn="ctr">
                        <a:lnSpc>
                          <a:spcPts val="2520"/>
                        </a:lnSpc>
                        <a:defRPr/>
                      </a:pPr>
                      <a:r>
                        <a:rPr lang="en-US" sz="1800">
                          <a:solidFill>
                            <a:srgbClr val="000000"/>
                          </a:solidFill>
                          <a:latin typeface="Gotham"/>
                          <a:ea typeface="Gotham"/>
                          <a:cs typeface="Gotham"/>
                          <a:sym typeface="Gotham"/>
                        </a:rPr>
                        <a:t>1.334700</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FFFFF"/>
                    </a:solidFill>
                  </a:tcPr>
                </a:tc>
                <a:tc>
                  <a:txBody>
                    <a:bodyPr anchor="t" rtlCol="false"/>
                    <a:lstStyle/>
                    <a:p>
                      <a:pPr algn="ctr">
                        <a:lnSpc>
                          <a:spcPts val="2520"/>
                        </a:lnSpc>
                        <a:defRPr/>
                      </a:pPr>
                      <a:r>
                        <a:rPr lang="en-US" sz="1800">
                          <a:solidFill>
                            <a:srgbClr val="000000"/>
                          </a:solidFill>
                          <a:latin typeface="Gotham"/>
                          <a:ea typeface="Gotham"/>
                          <a:cs typeface="Gotham"/>
                          <a:sym typeface="Gotham"/>
                        </a:rPr>
                        <a:t>1.333021</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FFFFF"/>
                    </a:solidFill>
                  </a:tcPr>
                </a:tc>
                <a:tc>
                  <a:txBody>
                    <a:bodyPr anchor="t" rtlCol="false"/>
                    <a:lstStyle/>
                    <a:p>
                      <a:pPr algn="ctr">
                        <a:lnSpc>
                          <a:spcPts val="2520"/>
                        </a:lnSpc>
                        <a:defRPr/>
                      </a:pPr>
                      <a:r>
                        <a:rPr lang="en-US" sz="1800">
                          <a:solidFill>
                            <a:srgbClr val="000000"/>
                          </a:solidFill>
                          <a:latin typeface="Gotham"/>
                          <a:ea typeface="Gotham"/>
                          <a:cs typeface="Gotham"/>
                          <a:sym typeface="Gotham"/>
                        </a:rPr>
                        <a:t>0.683438</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FFFFF"/>
                    </a:solidFill>
                  </a:tcPr>
                </a:tc>
                <a:tc>
                  <a:txBody>
                    <a:bodyPr anchor="t" rtlCol="false"/>
                    <a:lstStyle/>
                    <a:p>
                      <a:pPr algn="ctr">
                        <a:lnSpc>
                          <a:spcPts val="2520"/>
                        </a:lnSpc>
                        <a:defRPr/>
                      </a:pPr>
                      <a:r>
                        <a:rPr lang="en-US" sz="1800">
                          <a:solidFill>
                            <a:srgbClr val="000000"/>
                          </a:solidFill>
                          <a:latin typeface="Gotham"/>
                          <a:ea typeface="Gotham"/>
                          <a:cs typeface="Gotham"/>
                          <a:sym typeface="Gotham"/>
                        </a:rPr>
                        <a:t>0.653379</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FFFFF"/>
                    </a:solidFill>
                  </a:tcPr>
                </a:tc>
                <a:tc>
                  <a:txBody>
                    <a:bodyPr anchor="t" rtlCol="false"/>
                    <a:lstStyle/>
                    <a:p>
                      <a:pPr algn="ctr">
                        <a:lnSpc>
                          <a:spcPts val="2520"/>
                        </a:lnSpc>
                        <a:defRPr/>
                      </a:pPr>
                      <a:r>
                        <a:rPr lang="en-US" sz="1800">
                          <a:solidFill>
                            <a:srgbClr val="000000"/>
                          </a:solidFill>
                          <a:latin typeface="Gotham"/>
                          <a:ea typeface="Gotham"/>
                          <a:cs typeface="Gotham"/>
                          <a:sym typeface="Gotham"/>
                        </a:rPr>
                        <a:t>0.668007</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FFFFF"/>
                    </a:solidFill>
                  </a:tcPr>
                </a:tc>
              </a:tr>
              <a:tr h="1029838">
                <a:tc>
                  <a:txBody>
                    <a:bodyPr anchor="t" rtlCol="false"/>
                    <a:lstStyle/>
                    <a:p>
                      <a:pPr algn="ctr">
                        <a:lnSpc>
                          <a:spcPts val="2520"/>
                        </a:lnSpc>
                        <a:defRPr/>
                      </a:pPr>
                      <a:r>
                        <a:rPr lang="en-US" sz="1800">
                          <a:solidFill>
                            <a:srgbClr val="000000"/>
                          </a:solidFill>
                          <a:latin typeface="Gotham"/>
                          <a:ea typeface="Gotham"/>
                          <a:cs typeface="Gotham"/>
                          <a:sym typeface="Gotham"/>
                        </a:rPr>
                        <a:t>3</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FFFFF"/>
                    </a:solidFill>
                  </a:tcPr>
                </a:tc>
                <a:tc>
                  <a:txBody>
                    <a:bodyPr anchor="t" rtlCol="false"/>
                    <a:lstStyle/>
                    <a:p>
                      <a:pPr algn="ctr">
                        <a:lnSpc>
                          <a:spcPts val="2520"/>
                        </a:lnSpc>
                        <a:defRPr/>
                      </a:pPr>
                      <a:r>
                        <a:rPr lang="en-US" sz="1800">
                          <a:solidFill>
                            <a:srgbClr val="000000"/>
                          </a:solidFill>
                          <a:latin typeface="Gotham"/>
                          <a:ea typeface="Gotham"/>
                          <a:cs typeface="Gotham"/>
                          <a:sym typeface="Gotham"/>
                        </a:rPr>
                        <a:t>1.124700</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FFFFF"/>
                    </a:solidFill>
                  </a:tcPr>
                </a:tc>
                <a:tc>
                  <a:txBody>
                    <a:bodyPr anchor="t" rtlCol="false"/>
                    <a:lstStyle/>
                    <a:p>
                      <a:pPr algn="ctr">
                        <a:lnSpc>
                          <a:spcPts val="2520"/>
                        </a:lnSpc>
                        <a:defRPr/>
                      </a:pPr>
                      <a:r>
                        <a:rPr lang="en-US" sz="1800">
                          <a:solidFill>
                            <a:srgbClr val="000000"/>
                          </a:solidFill>
                          <a:latin typeface="Gotham"/>
                          <a:ea typeface="Gotham"/>
                          <a:cs typeface="Gotham"/>
                          <a:sym typeface="Gotham"/>
                        </a:rPr>
                        <a:t>1.2131295</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FFFFF"/>
                    </a:solidFill>
                  </a:tcPr>
                </a:tc>
                <a:tc>
                  <a:txBody>
                    <a:bodyPr anchor="t" rtlCol="false"/>
                    <a:lstStyle/>
                    <a:p>
                      <a:pPr algn="ctr">
                        <a:lnSpc>
                          <a:spcPts val="2520"/>
                        </a:lnSpc>
                        <a:defRPr/>
                      </a:pPr>
                      <a:r>
                        <a:rPr lang="en-US" sz="1800">
                          <a:solidFill>
                            <a:srgbClr val="000000"/>
                          </a:solidFill>
                          <a:latin typeface="Gotham"/>
                          <a:ea typeface="Gotham"/>
                          <a:cs typeface="Gotham"/>
                          <a:sym typeface="Gotham"/>
                        </a:rPr>
                        <a:t>0.703208</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FFFFF"/>
                    </a:solidFill>
                  </a:tcPr>
                </a:tc>
                <a:tc>
                  <a:txBody>
                    <a:bodyPr anchor="t" rtlCol="false"/>
                    <a:lstStyle/>
                    <a:p>
                      <a:pPr algn="ctr">
                        <a:lnSpc>
                          <a:spcPts val="2520"/>
                        </a:lnSpc>
                        <a:defRPr/>
                      </a:pPr>
                      <a:r>
                        <a:rPr lang="en-US" sz="1800">
                          <a:solidFill>
                            <a:srgbClr val="000000"/>
                          </a:solidFill>
                          <a:latin typeface="Gotham"/>
                          <a:ea typeface="Gotham"/>
                          <a:cs typeface="Gotham"/>
                          <a:sym typeface="Gotham"/>
                        </a:rPr>
                        <a:t>0.673137</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FFFFF"/>
                    </a:solidFill>
                  </a:tcPr>
                </a:tc>
                <a:tc>
                  <a:txBody>
                    <a:bodyPr anchor="t" rtlCol="false"/>
                    <a:lstStyle/>
                    <a:p>
                      <a:pPr algn="ctr">
                        <a:lnSpc>
                          <a:spcPts val="2520"/>
                        </a:lnSpc>
                        <a:defRPr/>
                      </a:pPr>
                      <a:r>
                        <a:rPr lang="en-US" sz="1800">
                          <a:solidFill>
                            <a:srgbClr val="000000"/>
                          </a:solidFill>
                          <a:latin typeface="Gotham"/>
                          <a:ea typeface="Gotham"/>
                          <a:cs typeface="Gotham"/>
                          <a:sym typeface="Gotham"/>
                        </a:rPr>
                        <a:t>0.688225</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FFFFF"/>
                    </a:solidFill>
                  </a:tcPr>
                </a:tc>
              </a:tr>
            </a:tbl>
          </a:graphicData>
        </a:graphic>
      </p:graphicFrame>
      <p:sp>
        <p:nvSpPr>
          <p:cNvPr name="TextBox 4" id="4"/>
          <p:cNvSpPr txBox="true"/>
          <p:nvPr/>
        </p:nvSpPr>
        <p:spPr>
          <a:xfrm rot="0">
            <a:off x="497423" y="796298"/>
            <a:ext cx="7156990" cy="1228725"/>
          </a:xfrm>
          <a:prstGeom prst="rect">
            <a:avLst/>
          </a:prstGeom>
        </p:spPr>
        <p:txBody>
          <a:bodyPr anchor="t" rtlCol="false" tIns="0" lIns="0" bIns="0" rIns="0">
            <a:spAutoFit/>
          </a:bodyPr>
          <a:lstStyle/>
          <a:p>
            <a:pPr algn="l">
              <a:lnSpc>
                <a:spcPts val="9600"/>
              </a:lnSpc>
            </a:pPr>
            <a:r>
              <a:rPr lang="en-US" sz="8000" spc="-248">
                <a:solidFill>
                  <a:srgbClr val="000000"/>
                </a:solidFill>
                <a:latin typeface="Gotham"/>
                <a:ea typeface="Gotham"/>
                <a:cs typeface="Gotham"/>
                <a:sym typeface="Gotham"/>
              </a:rPr>
              <a:t>BioBert-NER</a:t>
            </a:r>
          </a:p>
        </p:txBody>
      </p:sp>
      <p:sp>
        <p:nvSpPr>
          <p:cNvPr name="TextBox 5" id="5"/>
          <p:cNvSpPr txBox="true"/>
          <p:nvPr/>
        </p:nvSpPr>
        <p:spPr>
          <a:xfrm rot="0">
            <a:off x="497423" y="3118732"/>
            <a:ext cx="3892153" cy="580390"/>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a:ea typeface="Canva Sans"/>
                <a:cs typeface="Canva Sans"/>
                <a:sym typeface="Canva Sans"/>
              </a:rPr>
              <a:t>OVERALL RESULTS</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EEEEEE"/>
        </a:solidFill>
      </p:bgPr>
    </p:bg>
    <p:spTree>
      <p:nvGrpSpPr>
        <p:cNvPr id="1" name=""/>
        <p:cNvGrpSpPr/>
        <p:nvPr/>
      </p:nvGrpSpPr>
      <p:grpSpPr>
        <a:xfrm>
          <a:off x="0" y="0"/>
          <a:ext cx="0" cy="0"/>
          <a:chOff x="0" y="0"/>
          <a:chExt cx="0" cy="0"/>
        </a:xfrm>
      </p:grpSpPr>
      <p:sp>
        <p:nvSpPr>
          <p:cNvPr name="Freeform 2" id="2"/>
          <p:cNvSpPr/>
          <p:nvPr/>
        </p:nvSpPr>
        <p:spPr>
          <a:xfrm flipH="false" flipV="false" rot="0">
            <a:off x="10972800" y="7543800"/>
            <a:ext cx="7315200" cy="2743200"/>
          </a:xfrm>
          <a:custGeom>
            <a:avLst/>
            <a:gdLst/>
            <a:ahLst/>
            <a:cxnLst/>
            <a:rect r="r" b="b" t="t" l="l"/>
            <a:pathLst>
              <a:path h="2743200" w="7315200">
                <a:moveTo>
                  <a:pt x="0" y="0"/>
                </a:moveTo>
                <a:lnTo>
                  <a:pt x="7315200" y="0"/>
                </a:lnTo>
                <a:lnTo>
                  <a:pt x="7315200" y="2743200"/>
                </a:lnTo>
                <a:lnTo>
                  <a:pt x="0" y="27432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86883" y="3492801"/>
            <a:ext cx="5760478" cy="1650699"/>
          </a:xfrm>
          <a:custGeom>
            <a:avLst/>
            <a:gdLst/>
            <a:ahLst/>
            <a:cxnLst/>
            <a:rect r="r" b="b" t="t" l="l"/>
            <a:pathLst>
              <a:path h="1650699" w="5760478">
                <a:moveTo>
                  <a:pt x="0" y="0"/>
                </a:moveTo>
                <a:lnTo>
                  <a:pt x="5760479" y="0"/>
                </a:lnTo>
                <a:lnTo>
                  <a:pt x="5760479" y="1650699"/>
                </a:lnTo>
                <a:lnTo>
                  <a:pt x="0" y="1650699"/>
                </a:lnTo>
                <a:lnTo>
                  <a:pt x="0" y="0"/>
                </a:lnTo>
                <a:close/>
              </a:path>
            </a:pathLst>
          </a:custGeom>
          <a:blipFill>
            <a:blip r:embed="rId4"/>
            <a:stretch>
              <a:fillRect l="0" t="-21027" r="0" b="0"/>
            </a:stretch>
          </a:blipFill>
        </p:spPr>
      </p:sp>
      <p:sp>
        <p:nvSpPr>
          <p:cNvPr name="Freeform 4" id="4"/>
          <p:cNvSpPr/>
          <p:nvPr/>
        </p:nvSpPr>
        <p:spPr>
          <a:xfrm flipH="false" flipV="false" rot="0">
            <a:off x="11311061" y="3492801"/>
            <a:ext cx="5948239" cy="1618191"/>
          </a:xfrm>
          <a:custGeom>
            <a:avLst/>
            <a:gdLst/>
            <a:ahLst/>
            <a:cxnLst/>
            <a:rect r="r" b="b" t="t" l="l"/>
            <a:pathLst>
              <a:path h="1618191" w="5948239">
                <a:moveTo>
                  <a:pt x="0" y="0"/>
                </a:moveTo>
                <a:lnTo>
                  <a:pt x="5948239" y="0"/>
                </a:lnTo>
                <a:lnTo>
                  <a:pt x="5948239" y="1618191"/>
                </a:lnTo>
                <a:lnTo>
                  <a:pt x="0" y="1618191"/>
                </a:lnTo>
                <a:lnTo>
                  <a:pt x="0" y="0"/>
                </a:lnTo>
                <a:close/>
              </a:path>
            </a:pathLst>
          </a:custGeom>
          <a:blipFill>
            <a:blip r:embed="rId5"/>
            <a:stretch>
              <a:fillRect l="0" t="-2905" r="0" b="-2905"/>
            </a:stretch>
          </a:blipFill>
        </p:spPr>
      </p:sp>
      <p:sp>
        <p:nvSpPr>
          <p:cNvPr name="TextBox 5" id="5"/>
          <p:cNvSpPr txBox="true"/>
          <p:nvPr/>
        </p:nvSpPr>
        <p:spPr>
          <a:xfrm rot="0">
            <a:off x="497423" y="796298"/>
            <a:ext cx="6754066" cy="1228725"/>
          </a:xfrm>
          <a:prstGeom prst="rect">
            <a:avLst/>
          </a:prstGeom>
        </p:spPr>
        <p:txBody>
          <a:bodyPr anchor="t" rtlCol="false" tIns="0" lIns="0" bIns="0" rIns="0">
            <a:spAutoFit/>
          </a:bodyPr>
          <a:lstStyle/>
          <a:p>
            <a:pPr algn="l">
              <a:lnSpc>
                <a:spcPts val="9600"/>
              </a:lnSpc>
            </a:pPr>
            <a:r>
              <a:rPr lang="en-US" sz="8000" spc="-248">
                <a:solidFill>
                  <a:srgbClr val="000000"/>
                </a:solidFill>
                <a:latin typeface="Gotham"/>
                <a:ea typeface="Gotham"/>
                <a:cs typeface="Gotham"/>
                <a:sym typeface="Gotham"/>
              </a:rPr>
              <a:t>BioBert-NER</a:t>
            </a:r>
          </a:p>
        </p:txBody>
      </p:sp>
      <p:sp>
        <p:nvSpPr>
          <p:cNvPr name="TextBox 6" id="6"/>
          <p:cNvSpPr txBox="true"/>
          <p:nvPr/>
        </p:nvSpPr>
        <p:spPr>
          <a:xfrm rot="0">
            <a:off x="286883" y="2292651"/>
            <a:ext cx="17661229" cy="923925"/>
          </a:xfrm>
          <a:prstGeom prst="rect">
            <a:avLst/>
          </a:prstGeom>
        </p:spPr>
        <p:txBody>
          <a:bodyPr anchor="t" rtlCol="false" tIns="0" lIns="0" bIns="0" rIns="0">
            <a:spAutoFit/>
          </a:bodyPr>
          <a:lstStyle/>
          <a:p>
            <a:pPr algn="l">
              <a:lnSpc>
                <a:spcPts val="3600"/>
              </a:lnSpc>
              <a:spcBef>
                <a:spcPct val="0"/>
              </a:spcBef>
            </a:pPr>
            <a:r>
              <a:rPr lang="en-US" sz="3000" spc="-93">
                <a:solidFill>
                  <a:srgbClr val="000000"/>
                </a:solidFill>
                <a:latin typeface="Gotham"/>
                <a:ea typeface="Gotham"/>
                <a:cs typeface="Gotham"/>
                <a:sym typeface="Gotham"/>
              </a:rPr>
              <a:t>To compute the similarity between a patient and a clinical trial, we used the basic Sørensen–Dice Index formula:</a:t>
            </a:r>
          </a:p>
        </p:txBody>
      </p:sp>
      <p:sp>
        <p:nvSpPr>
          <p:cNvPr name="TextBox 7" id="7"/>
          <p:cNvSpPr txBox="true"/>
          <p:nvPr/>
        </p:nvSpPr>
        <p:spPr>
          <a:xfrm rot="0">
            <a:off x="286883" y="5862638"/>
            <a:ext cx="6520875" cy="342900"/>
          </a:xfrm>
          <a:prstGeom prst="rect">
            <a:avLst/>
          </a:prstGeom>
        </p:spPr>
        <p:txBody>
          <a:bodyPr anchor="t" rtlCol="false" tIns="0" lIns="0" bIns="0" rIns="0">
            <a:spAutoFit/>
          </a:bodyPr>
          <a:lstStyle/>
          <a:p>
            <a:pPr algn="ctr">
              <a:lnSpc>
                <a:spcPts val="2759"/>
              </a:lnSpc>
              <a:spcBef>
                <a:spcPct val="0"/>
              </a:spcBef>
            </a:pPr>
            <a:r>
              <a:rPr lang="en-US" sz="2299" spc="-71">
                <a:solidFill>
                  <a:srgbClr val="000000"/>
                </a:solidFill>
                <a:latin typeface="Gotham"/>
                <a:ea typeface="Gotham"/>
                <a:cs typeface="Gotham"/>
                <a:sym typeface="Gotham"/>
              </a:rPr>
              <a:t>A is the set of attributes from the patient profile</a:t>
            </a:r>
          </a:p>
        </p:txBody>
      </p:sp>
      <p:sp>
        <p:nvSpPr>
          <p:cNvPr name="TextBox 8" id="8"/>
          <p:cNvSpPr txBox="true"/>
          <p:nvPr/>
        </p:nvSpPr>
        <p:spPr>
          <a:xfrm rot="0">
            <a:off x="158088" y="6548438"/>
            <a:ext cx="7432737" cy="685800"/>
          </a:xfrm>
          <a:prstGeom prst="rect">
            <a:avLst/>
          </a:prstGeom>
        </p:spPr>
        <p:txBody>
          <a:bodyPr anchor="t" rtlCol="false" tIns="0" lIns="0" bIns="0" rIns="0">
            <a:spAutoFit/>
          </a:bodyPr>
          <a:lstStyle/>
          <a:p>
            <a:pPr algn="ctr">
              <a:lnSpc>
                <a:spcPts val="2759"/>
              </a:lnSpc>
              <a:spcBef>
                <a:spcPct val="0"/>
              </a:spcBef>
            </a:pPr>
            <a:r>
              <a:rPr lang="en-US" sz="2299" spc="-71">
                <a:solidFill>
                  <a:srgbClr val="000000"/>
                </a:solidFill>
                <a:latin typeface="Gotham"/>
                <a:ea typeface="Gotham"/>
                <a:cs typeface="Gotham"/>
                <a:sym typeface="Gotham"/>
              </a:rPr>
              <a:t>B is the set of entities extracted from the clinical trial criteria</a:t>
            </a:r>
          </a:p>
        </p:txBody>
      </p:sp>
      <p:sp>
        <p:nvSpPr>
          <p:cNvPr name="TextBox 9" id="9"/>
          <p:cNvSpPr txBox="true"/>
          <p:nvPr/>
        </p:nvSpPr>
        <p:spPr>
          <a:xfrm rot="0">
            <a:off x="821956" y="8281987"/>
            <a:ext cx="15415260" cy="447675"/>
          </a:xfrm>
          <a:prstGeom prst="rect">
            <a:avLst/>
          </a:prstGeom>
        </p:spPr>
        <p:txBody>
          <a:bodyPr anchor="t" rtlCol="false" tIns="0" lIns="0" bIns="0" rIns="0">
            <a:spAutoFit/>
          </a:bodyPr>
          <a:lstStyle/>
          <a:p>
            <a:pPr algn="ctr">
              <a:lnSpc>
                <a:spcPts val="3479"/>
              </a:lnSpc>
              <a:spcBef>
                <a:spcPct val="0"/>
              </a:spcBef>
            </a:pPr>
            <a:r>
              <a:rPr lang="en-US" b="true" sz="2899" spc="-89">
                <a:solidFill>
                  <a:srgbClr val="000000"/>
                </a:solidFill>
                <a:latin typeface="Gotham Bold"/>
                <a:ea typeface="Gotham Bold"/>
                <a:cs typeface="Gotham Bold"/>
                <a:sym typeface="Gotham Bold"/>
              </a:rPr>
              <a:t>The index returns a score between 0 and 1, indicating the proportion of shared features.</a:t>
            </a:r>
          </a:p>
        </p:txBody>
      </p:sp>
      <p:sp>
        <p:nvSpPr>
          <p:cNvPr name="TextBox 10" id="10"/>
          <p:cNvSpPr txBox="true"/>
          <p:nvPr/>
        </p:nvSpPr>
        <p:spPr>
          <a:xfrm rot="0">
            <a:off x="9688721" y="5401090"/>
            <a:ext cx="9192919" cy="342900"/>
          </a:xfrm>
          <a:prstGeom prst="rect">
            <a:avLst/>
          </a:prstGeom>
        </p:spPr>
        <p:txBody>
          <a:bodyPr anchor="t" rtlCol="false" tIns="0" lIns="0" bIns="0" rIns="0">
            <a:spAutoFit/>
          </a:bodyPr>
          <a:lstStyle/>
          <a:p>
            <a:pPr algn="ctr">
              <a:lnSpc>
                <a:spcPts val="2759"/>
              </a:lnSpc>
              <a:spcBef>
                <a:spcPct val="0"/>
              </a:spcBef>
            </a:pPr>
            <a:r>
              <a:rPr lang="en-US" sz="2299" spc="-71">
                <a:solidFill>
                  <a:srgbClr val="000000"/>
                </a:solidFill>
                <a:latin typeface="Gotham"/>
                <a:ea typeface="Gotham"/>
                <a:cs typeface="Gotham"/>
                <a:sym typeface="Gotham"/>
              </a:rPr>
              <a:t>AGREGATED SDI</a:t>
            </a:r>
          </a:p>
        </p:txBody>
      </p:sp>
      <p:sp>
        <p:nvSpPr>
          <p:cNvPr name="TextBox 11" id="11"/>
          <p:cNvSpPr txBox="true"/>
          <p:nvPr/>
        </p:nvSpPr>
        <p:spPr>
          <a:xfrm rot="0">
            <a:off x="10767860" y="6034088"/>
            <a:ext cx="7180253" cy="1371600"/>
          </a:xfrm>
          <a:prstGeom prst="rect">
            <a:avLst/>
          </a:prstGeom>
        </p:spPr>
        <p:txBody>
          <a:bodyPr anchor="t" rtlCol="false" tIns="0" lIns="0" bIns="0" rIns="0">
            <a:spAutoFit/>
          </a:bodyPr>
          <a:lstStyle/>
          <a:p>
            <a:pPr algn="ctr">
              <a:lnSpc>
                <a:spcPts val="2760"/>
              </a:lnSpc>
              <a:spcBef>
                <a:spcPct val="0"/>
              </a:spcBef>
            </a:pPr>
            <a:r>
              <a:rPr lang="en-US" sz="2300" spc="-71">
                <a:solidFill>
                  <a:srgbClr val="000000"/>
                </a:solidFill>
                <a:latin typeface="Gotham"/>
                <a:ea typeface="Gotham"/>
                <a:cs typeface="Gotham"/>
                <a:sym typeface="Gotham"/>
              </a:rPr>
              <a:t> N is the total number of shared keys in both dictionaries, and Ai and Bi represent the sets (True/False values) for a particular entity from the patient and clinical trial profile, respectively</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EEEEEE"/>
        </a:solidFill>
      </p:bgPr>
    </p:bg>
    <p:spTree>
      <p:nvGrpSpPr>
        <p:cNvPr id="1" name=""/>
        <p:cNvGrpSpPr/>
        <p:nvPr/>
      </p:nvGrpSpPr>
      <p:grpSpPr>
        <a:xfrm>
          <a:off x="0" y="0"/>
          <a:ext cx="0" cy="0"/>
          <a:chOff x="0" y="0"/>
          <a:chExt cx="0" cy="0"/>
        </a:xfrm>
      </p:grpSpPr>
      <p:sp>
        <p:nvSpPr>
          <p:cNvPr name="Freeform 2" id="2"/>
          <p:cNvSpPr/>
          <p:nvPr/>
        </p:nvSpPr>
        <p:spPr>
          <a:xfrm flipH="false" flipV="false" rot="0">
            <a:off x="10972800" y="7543800"/>
            <a:ext cx="7315200" cy="2743200"/>
          </a:xfrm>
          <a:custGeom>
            <a:avLst/>
            <a:gdLst/>
            <a:ahLst/>
            <a:cxnLst/>
            <a:rect r="r" b="b" t="t" l="l"/>
            <a:pathLst>
              <a:path h="2743200" w="7315200">
                <a:moveTo>
                  <a:pt x="0" y="0"/>
                </a:moveTo>
                <a:lnTo>
                  <a:pt x="7315200" y="0"/>
                </a:lnTo>
                <a:lnTo>
                  <a:pt x="7315200" y="2743200"/>
                </a:lnTo>
                <a:lnTo>
                  <a:pt x="0" y="27432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7789398" y="3084020"/>
            <a:ext cx="7955453" cy="6921244"/>
          </a:xfrm>
          <a:custGeom>
            <a:avLst/>
            <a:gdLst/>
            <a:ahLst/>
            <a:cxnLst/>
            <a:rect r="r" b="b" t="t" l="l"/>
            <a:pathLst>
              <a:path h="6921244" w="7955453">
                <a:moveTo>
                  <a:pt x="0" y="0"/>
                </a:moveTo>
                <a:lnTo>
                  <a:pt x="7955453" y="0"/>
                </a:lnTo>
                <a:lnTo>
                  <a:pt x="7955453" y="6921243"/>
                </a:lnTo>
                <a:lnTo>
                  <a:pt x="0" y="6921243"/>
                </a:lnTo>
                <a:lnTo>
                  <a:pt x="0" y="0"/>
                </a:lnTo>
                <a:close/>
              </a:path>
            </a:pathLst>
          </a:custGeom>
          <a:blipFill>
            <a:blip r:embed="rId4"/>
            <a:stretch>
              <a:fillRect l="0" t="0" r="0" b="0"/>
            </a:stretch>
          </a:blipFill>
        </p:spPr>
      </p:sp>
      <p:sp>
        <p:nvSpPr>
          <p:cNvPr name="TextBox 4" id="4"/>
          <p:cNvSpPr txBox="true"/>
          <p:nvPr/>
        </p:nvSpPr>
        <p:spPr>
          <a:xfrm rot="0">
            <a:off x="497423" y="235624"/>
            <a:ext cx="7156990" cy="1228725"/>
          </a:xfrm>
          <a:prstGeom prst="rect">
            <a:avLst/>
          </a:prstGeom>
        </p:spPr>
        <p:txBody>
          <a:bodyPr anchor="t" rtlCol="false" tIns="0" lIns="0" bIns="0" rIns="0">
            <a:spAutoFit/>
          </a:bodyPr>
          <a:lstStyle/>
          <a:p>
            <a:pPr algn="l">
              <a:lnSpc>
                <a:spcPts val="9600"/>
              </a:lnSpc>
            </a:pPr>
            <a:r>
              <a:rPr lang="en-US" sz="8000" spc="-248">
                <a:solidFill>
                  <a:srgbClr val="000000"/>
                </a:solidFill>
                <a:latin typeface="Gotham"/>
                <a:ea typeface="Gotham"/>
                <a:cs typeface="Gotham"/>
                <a:sym typeface="Gotham"/>
              </a:rPr>
              <a:t>BioBert-NER</a:t>
            </a:r>
          </a:p>
        </p:txBody>
      </p:sp>
      <p:grpSp>
        <p:nvGrpSpPr>
          <p:cNvPr name="Group 5" id="5"/>
          <p:cNvGrpSpPr/>
          <p:nvPr/>
        </p:nvGrpSpPr>
        <p:grpSpPr>
          <a:xfrm rot="0">
            <a:off x="497423" y="1638435"/>
            <a:ext cx="12989646" cy="1176626"/>
            <a:chOff x="0" y="0"/>
            <a:chExt cx="17319528" cy="1568835"/>
          </a:xfrm>
        </p:grpSpPr>
        <p:sp>
          <p:nvSpPr>
            <p:cNvPr name="TextBox 6" id="6"/>
            <p:cNvSpPr txBox="true"/>
            <p:nvPr/>
          </p:nvSpPr>
          <p:spPr>
            <a:xfrm rot="0">
              <a:off x="0" y="-47625"/>
              <a:ext cx="2899213" cy="549451"/>
            </a:xfrm>
            <a:prstGeom prst="rect">
              <a:avLst/>
            </a:prstGeom>
          </p:spPr>
          <p:txBody>
            <a:bodyPr anchor="t" rtlCol="false" tIns="0" lIns="0" bIns="0" rIns="0">
              <a:spAutoFit/>
            </a:bodyPr>
            <a:lstStyle/>
            <a:p>
              <a:pPr algn="ctr">
                <a:lnSpc>
                  <a:spcPts val="3487"/>
                </a:lnSpc>
              </a:pPr>
              <a:r>
                <a:rPr lang="en-US" sz="2490">
                  <a:solidFill>
                    <a:srgbClr val="000000"/>
                  </a:solidFill>
                  <a:latin typeface="Canva Sans"/>
                  <a:ea typeface="Canva Sans"/>
                  <a:cs typeface="Canva Sans"/>
                  <a:sym typeface="Canva Sans"/>
                </a:rPr>
                <a:t>EXAMPLE: </a:t>
              </a:r>
            </a:p>
          </p:txBody>
        </p:sp>
        <p:sp>
          <p:nvSpPr>
            <p:cNvPr name="TextBox 7" id="7"/>
            <p:cNvSpPr txBox="true"/>
            <p:nvPr/>
          </p:nvSpPr>
          <p:spPr>
            <a:xfrm rot="0">
              <a:off x="316767" y="817206"/>
              <a:ext cx="17002761" cy="751628"/>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a:ea typeface="Canva Sans"/>
                  <a:cs typeface="Canva Sans"/>
                  <a:sym typeface="Canva Sans"/>
                </a:rPr>
                <a:t>“PATIENT HAS TYPE 2 DIABETES AND IS TAKING METFORMIN”</a:t>
              </a:r>
            </a:p>
          </p:txBody>
        </p:sp>
      </p:grpSp>
      <p:sp>
        <p:nvSpPr>
          <p:cNvPr name="TextBox 8" id="8"/>
          <p:cNvSpPr txBox="true"/>
          <p:nvPr/>
        </p:nvSpPr>
        <p:spPr>
          <a:xfrm rot="0">
            <a:off x="1792444" y="6221109"/>
            <a:ext cx="5556528" cy="580390"/>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a:ea typeface="Canva Sans"/>
                <a:cs typeface="Canva Sans"/>
                <a:sym typeface="Canva Sans"/>
              </a:rPr>
              <a:t>FINDING THE BEST MATCH</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EEEEEE"/>
        </a:solidFill>
      </p:bgPr>
    </p:bg>
    <p:spTree>
      <p:nvGrpSpPr>
        <p:cNvPr id="1" name=""/>
        <p:cNvGrpSpPr/>
        <p:nvPr/>
      </p:nvGrpSpPr>
      <p:grpSpPr>
        <a:xfrm>
          <a:off x="0" y="0"/>
          <a:ext cx="0" cy="0"/>
          <a:chOff x="0" y="0"/>
          <a:chExt cx="0" cy="0"/>
        </a:xfrm>
      </p:grpSpPr>
      <p:sp>
        <p:nvSpPr>
          <p:cNvPr name="Freeform 2" id="2"/>
          <p:cNvSpPr/>
          <p:nvPr/>
        </p:nvSpPr>
        <p:spPr>
          <a:xfrm flipH="false" flipV="false" rot="0">
            <a:off x="10972800" y="7543800"/>
            <a:ext cx="7315200" cy="2743200"/>
          </a:xfrm>
          <a:custGeom>
            <a:avLst/>
            <a:gdLst/>
            <a:ahLst/>
            <a:cxnLst/>
            <a:rect r="r" b="b" t="t" l="l"/>
            <a:pathLst>
              <a:path h="2743200" w="7315200">
                <a:moveTo>
                  <a:pt x="0" y="0"/>
                </a:moveTo>
                <a:lnTo>
                  <a:pt x="7315200" y="0"/>
                </a:lnTo>
                <a:lnTo>
                  <a:pt x="7315200" y="2743200"/>
                </a:lnTo>
                <a:lnTo>
                  <a:pt x="0" y="27432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28700" y="4260920"/>
            <a:ext cx="11844626" cy="4663822"/>
          </a:xfrm>
          <a:custGeom>
            <a:avLst/>
            <a:gdLst/>
            <a:ahLst/>
            <a:cxnLst/>
            <a:rect r="r" b="b" t="t" l="l"/>
            <a:pathLst>
              <a:path h="4663822" w="11844626">
                <a:moveTo>
                  <a:pt x="0" y="0"/>
                </a:moveTo>
                <a:lnTo>
                  <a:pt x="11844626" y="0"/>
                </a:lnTo>
                <a:lnTo>
                  <a:pt x="11844626" y="4663822"/>
                </a:lnTo>
                <a:lnTo>
                  <a:pt x="0" y="4663822"/>
                </a:lnTo>
                <a:lnTo>
                  <a:pt x="0" y="0"/>
                </a:lnTo>
                <a:close/>
              </a:path>
            </a:pathLst>
          </a:custGeom>
          <a:blipFill>
            <a:blip r:embed="rId4"/>
            <a:stretch>
              <a:fillRect l="0" t="0" r="0" b="0"/>
            </a:stretch>
          </a:blipFill>
        </p:spPr>
      </p:sp>
      <p:sp>
        <p:nvSpPr>
          <p:cNvPr name="TextBox 4" id="4"/>
          <p:cNvSpPr txBox="true"/>
          <p:nvPr/>
        </p:nvSpPr>
        <p:spPr>
          <a:xfrm rot="0">
            <a:off x="497423" y="796298"/>
            <a:ext cx="6754066" cy="1228725"/>
          </a:xfrm>
          <a:prstGeom prst="rect">
            <a:avLst/>
          </a:prstGeom>
        </p:spPr>
        <p:txBody>
          <a:bodyPr anchor="t" rtlCol="false" tIns="0" lIns="0" bIns="0" rIns="0">
            <a:spAutoFit/>
          </a:bodyPr>
          <a:lstStyle/>
          <a:p>
            <a:pPr algn="l">
              <a:lnSpc>
                <a:spcPts val="9600"/>
              </a:lnSpc>
            </a:pPr>
            <a:r>
              <a:rPr lang="en-US" sz="8000" spc="-248">
                <a:solidFill>
                  <a:srgbClr val="000000"/>
                </a:solidFill>
                <a:latin typeface="Gotham"/>
                <a:ea typeface="Gotham"/>
                <a:cs typeface="Gotham"/>
                <a:sym typeface="Gotham"/>
              </a:rPr>
              <a:t>BioBert-NER</a:t>
            </a:r>
          </a:p>
        </p:txBody>
      </p:sp>
      <p:sp>
        <p:nvSpPr>
          <p:cNvPr name="TextBox 5" id="5"/>
          <p:cNvSpPr txBox="true"/>
          <p:nvPr/>
        </p:nvSpPr>
        <p:spPr>
          <a:xfrm rot="0">
            <a:off x="1028700" y="2991890"/>
            <a:ext cx="1684734" cy="580390"/>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a:ea typeface="Canva Sans"/>
                <a:cs typeface="Canva Sans"/>
                <a:sym typeface="Canva Sans"/>
              </a:rPr>
              <a:t>RESULT </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EEEEEE"/>
        </a:solidFill>
      </p:bgPr>
    </p:bg>
    <p:spTree>
      <p:nvGrpSpPr>
        <p:cNvPr id="1" name=""/>
        <p:cNvGrpSpPr/>
        <p:nvPr/>
      </p:nvGrpSpPr>
      <p:grpSpPr>
        <a:xfrm>
          <a:off x="0" y="0"/>
          <a:ext cx="0" cy="0"/>
          <a:chOff x="0" y="0"/>
          <a:chExt cx="0" cy="0"/>
        </a:xfrm>
      </p:grpSpPr>
      <p:sp>
        <p:nvSpPr>
          <p:cNvPr name="Freeform 2" id="2"/>
          <p:cNvSpPr/>
          <p:nvPr/>
        </p:nvSpPr>
        <p:spPr>
          <a:xfrm flipH="false" flipV="false" rot="0">
            <a:off x="4679564" y="-385150"/>
            <a:ext cx="9766766" cy="11057300"/>
          </a:xfrm>
          <a:custGeom>
            <a:avLst/>
            <a:gdLst/>
            <a:ahLst/>
            <a:cxnLst/>
            <a:rect r="r" b="b" t="t" l="l"/>
            <a:pathLst>
              <a:path h="11057300" w="9766766">
                <a:moveTo>
                  <a:pt x="0" y="0"/>
                </a:moveTo>
                <a:lnTo>
                  <a:pt x="9766766" y="0"/>
                </a:lnTo>
                <a:lnTo>
                  <a:pt x="9766766" y="11057300"/>
                </a:lnTo>
                <a:lnTo>
                  <a:pt x="0" y="11057300"/>
                </a:lnTo>
                <a:lnTo>
                  <a:pt x="0" y="0"/>
                </a:lnTo>
                <a:close/>
              </a:path>
            </a:pathLst>
          </a:custGeom>
          <a:blipFill>
            <a:blip r:embed="rId2"/>
            <a:stretch>
              <a:fillRect l="0" t="-2528" r="0" b="-2528"/>
            </a:stretch>
          </a:blipFill>
        </p:spPr>
      </p:sp>
      <p:sp>
        <p:nvSpPr>
          <p:cNvPr name="TextBox 3" id="3"/>
          <p:cNvSpPr txBox="true"/>
          <p:nvPr/>
        </p:nvSpPr>
        <p:spPr>
          <a:xfrm rot="0">
            <a:off x="274053" y="409575"/>
            <a:ext cx="4187644" cy="2447925"/>
          </a:xfrm>
          <a:prstGeom prst="rect">
            <a:avLst/>
          </a:prstGeom>
        </p:spPr>
        <p:txBody>
          <a:bodyPr anchor="t" rtlCol="false" tIns="0" lIns="0" bIns="0" rIns="0">
            <a:spAutoFit/>
          </a:bodyPr>
          <a:lstStyle/>
          <a:p>
            <a:pPr algn="l">
              <a:lnSpc>
                <a:spcPts val="9600"/>
              </a:lnSpc>
            </a:pPr>
            <a:r>
              <a:rPr lang="en-US" sz="8000" spc="-248">
                <a:solidFill>
                  <a:srgbClr val="000000"/>
                </a:solidFill>
                <a:latin typeface="Gotham"/>
                <a:ea typeface="Gotham"/>
                <a:cs typeface="Gotham"/>
                <a:sym typeface="Gotham"/>
              </a:rPr>
              <a:t>Business Impact</a:t>
            </a:r>
          </a:p>
        </p:txBody>
      </p:sp>
      <p:sp>
        <p:nvSpPr>
          <p:cNvPr name="Freeform 4" id="4"/>
          <p:cNvSpPr/>
          <p:nvPr/>
        </p:nvSpPr>
        <p:spPr>
          <a:xfrm flipH="false" flipV="false" rot="0">
            <a:off x="10945423" y="7543800"/>
            <a:ext cx="7315200" cy="2743200"/>
          </a:xfrm>
          <a:custGeom>
            <a:avLst/>
            <a:gdLst/>
            <a:ahLst/>
            <a:cxnLst/>
            <a:rect r="r" b="b" t="t" l="l"/>
            <a:pathLst>
              <a:path h="2743200" w="7315200">
                <a:moveTo>
                  <a:pt x="0" y="0"/>
                </a:moveTo>
                <a:lnTo>
                  <a:pt x="7315200" y="0"/>
                </a:lnTo>
                <a:lnTo>
                  <a:pt x="7315200" y="2743200"/>
                </a:lnTo>
                <a:lnTo>
                  <a:pt x="0" y="27432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EEEEEE"/>
        </a:solidFill>
      </p:bgPr>
    </p:bg>
    <p:spTree>
      <p:nvGrpSpPr>
        <p:cNvPr id="1" name=""/>
        <p:cNvGrpSpPr/>
        <p:nvPr/>
      </p:nvGrpSpPr>
      <p:grpSpPr>
        <a:xfrm>
          <a:off x="0" y="0"/>
          <a:ext cx="0" cy="0"/>
          <a:chOff x="0" y="0"/>
          <a:chExt cx="0" cy="0"/>
        </a:xfrm>
      </p:grpSpPr>
      <p:sp>
        <p:nvSpPr>
          <p:cNvPr name="Freeform 2" id="2"/>
          <p:cNvSpPr/>
          <p:nvPr/>
        </p:nvSpPr>
        <p:spPr>
          <a:xfrm flipH="false" flipV="false" rot="0">
            <a:off x="10972800" y="7543800"/>
            <a:ext cx="7315200" cy="2743200"/>
          </a:xfrm>
          <a:custGeom>
            <a:avLst/>
            <a:gdLst/>
            <a:ahLst/>
            <a:cxnLst/>
            <a:rect r="r" b="b" t="t" l="l"/>
            <a:pathLst>
              <a:path h="2743200" w="7315200">
                <a:moveTo>
                  <a:pt x="0" y="0"/>
                </a:moveTo>
                <a:lnTo>
                  <a:pt x="7315200" y="0"/>
                </a:lnTo>
                <a:lnTo>
                  <a:pt x="7315200" y="2743200"/>
                </a:lnTo>
                <a:lnTo>
                  <a:pt x="0" y="27432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490011" y="711882"/>
            <a:ext cx="7366268" cy="1228725"/>
          </a:xfrm>
          <a:prstGeom prst="rect">
            <a:avLst/>
          </a:prstGeom>
        </p:spPr>
        <p:txBody>
          <a:bodyPr anchor="t" rtlCol="false" tIns="0" lIns="0" bIns="0" rIns="0">
            <a:spAutoFit/>
          </a:bodyPr>
          <a:lstStyle/>
          <a:p>
            <a:pPr algn="l">
              <a:lnSpc>
                <a:spcPts val="9600"/>
              </a:lnSpc>
            </a:pPr>
            <a:r>
              <a:rPr lang="en-US" sz="8000" spc="-248">
                <a:solidFill>
                  <a:srgbClr val="000000"/>
                </a:solidFill>
                <a:latin typeface="Gotham"/>
                <a:ea typeface="Gotham"/>
                <a:cs typeface="Gotham"/>
                <a:sym typeface="Gotham"/>
              </a:rPr>
              <a:t>Conclusion</a:t>
            </a:r>
          </a:p>
        </p:txBody>
      </p:sp>
      <p:sp>
        <p:nvSpPr>
          <p:cNvPr name="TextBox 4" id="4"/>
          <p:cNvSpPr txBox="true"/>
          <p:nvPr/>
        </p:nvSpPr>
        <p:spPr>
          <a:xfrm rot="0">
            <a:off x="490011" y="2203520"/>
            <a:ext cx="17797989" cy="2057400"/>
          </a:xfrm>
          <a:prstGeom prst="rect">
            <a:avLst/>
          </a:prstGeom>
        </p:spPr>
        <p:txBody>
          <a:bodyPr anchor="t" rtlCol="false" tIns="0" lIns="0" bIns="0" rIns="0">
            <a:spAutoFit/>
          </a:bodyPr>
          <a:lstStyle/>
          <a:p>
            <a:pPr algn="l">
              <a:lnSpc>
                <a:spcPts val="4080"/>
              </a:lnSpc>
              <a:spcBef>
                <a:spcPct val="0"/>
              </a:spcBef>
            </a:pPr>
            <a:r>
              <a:rPr lang="en-US" b="true" sz="3400" spc="-105">
                <a:solidFill>
                  <a:srgbClr val="000000"/>
                </a:solidFill>
                <a:latin typeface="Gotham Bold"/>
                <a:ea typeface="Gotham Bold"/>
                <a:cs typeface="Gotham Bold"/>
                <a:sym typeface="Gotham Bold"/>
              </a:rPr>
              <a:t>Advanced Predictive Modeling</a:t>
            </a:r>
          </a:p>
          <a:p>
            <a:pPr algn="l">
              <a:lnSpc>
                <a:spcPts val="4080"/>
              </a:lnSpc>
              <a:spcBef>
                <a:spcPct val="0"/>
              </a:spcBef>
            </a:pPr>
            <a:r>
              <a:rPr lang="en-US" sz="3400" spc="-105">
                <a:solidFill>
                  <a:srgbClr val="000000"/>
                </a:solidFill>
                <a:latin typeface="Gotham"/>
                <a:ea typeface="Gotham"/>
                <a:cs typeface="Gotham"/>
                <a:sym typeface="Gotham"/>
              </a:rPr>
              <a:t>We utilized meticulous data preparation, exploratory analysis, and ensemble machine learning models to accurately predict recruitment success and optimize participant targeting.</a:t>
            </a:r>
          </a:p>
        </p:txBody>
      </p:sp>
      <p:sp>
        <p:nvSpPr>
          <p:cNvPr name="TextBox 5" id="5"/>
          <p:cNvSpPr txBox="true"/>
          <p:nvPr/>
        </p:nvSpPr>
        <p:spPr>
          <a:xfrm rot="0">
            <a:off x="490011" y="2203520"/>
            <a:ext cx="17797989" cy="2057400"/>
          </a:xfrm>
          <a:prstGeom prst="rect">
            <a:avLst/>
          </a:prstGeom>
        </p:spPr>
        <p:txBody>
          <a:bodyPr anchor="t" rtlCol="false" tIns="0" lIns="0" bIns="0" rIns="0">
            <a:spAutoFit/>
          </a:bodyPr>
          <a:lstStyle/>
          <a:p>
            <a:pPr algn="l">
              <a:lnSpc>
                <a:spcPts val="4080"/>
              </a:lnSpc>
              <a:spcBef>
                <a:spcPct val="0"/>
              </a:spcBef>
            </a:pPr>
            <a:r>
              <a:rPr lang="en-US" b="true" sz="3400" spc="-105">
                <a:solidFill>
                  <a:srgbClr val="000000"/>
                </a:solidFill>
                <a:latin typeface="Gotham Bold"/>
                <a:ea typeface="Gotham Bold"/>
                <a:cs typeface="Gotham Bold"/>
                <a:sym typeface="Gotham Bold"/>
              </a:rPr>
              <a:t>Advanced Predictive Modeling</a:t>
            </a:r>
          </a:p>
          <a:p>
            <a:pPr algn="l">
              <a:lnSpc>
                <a:spcPts val="4080"/>
              </a:lnSpc>
              <a:spcBef>
                <a:spcPct val="0"/>
              </a:spcBef>
            </a:pPr>
            <a:r>
              <a:rPr lang="en-US" sz="3400" spc="-105">
                <a:solidFill>
                  <a:srgbClr val="000000"/>
                </a:solidFill>
                <a:latin typeface="Gotham"/>
                <a:ea typeface="Gotham"/>
                <a:cs typeface="Gotham"/>
                <a:sym typeface="Gotham"/>
              </a:rPr>
              <a:t>We utilized meticulous data preparation, exploratory analysis, and ensemble machine learning models to accurately predict recruitment success and optimize participant targeting.</a:t>
            </a:r>
          </a:p>
        </p:txBody>
      </p:sp>
      <p:sp>
        <p:nvSpPr>
          <p:cNvPr name="TextBox 6" id="6"/>
          <p:cNvSpPr txBox="true"/>
          <p:nvPr/>
        </p:nvSpPr>
        <p:spPr>
          <a:xfrm rot="0">
            <a:off x="490011" y="4540266"/>
            <a:ext cx="17797989" cy="2057400"/>
          </a:xfrm>
          <a:prstGeom prst="rect">
            <a:avLst/>
          </a:prstGeom>
        </p:spPr>
        <p:txBody>
          <a:bodyPr anchor="t" rtlCol="false" tIns="0" lIns="0" bIns="0" rIns="0">
            <a:spAutoFit/>
          </a:bodyPr>
          <a:lstStyle/>
          <a:p>
            <a:pPr algn="l">
              <a:lnSpc>
                <a:spcPts val="4080"/>
              </a:lnSpc>
              <a:spcBef>
                <a:spcPct val="0"/>
              </a:spcBef>
            </a:pPr>
            <a:r>
              <a:rPr lang="en-US" b="true" sz="3400" spc="-105">
                <a:solidFill>
                  <a:srgbClr val="000000"/>
                </a:solidFill>
                <a:latin typeface="Gotham Bold"/>
                <a:ea typeface="Gotham Bold"/>
                <a:cs typeface="Gotham Bold"/>
                <a:sym typeface="Gotham Bold"/>
              </a:rPr>
              <a:t>I</a:t>
            </a:r>
            <a:r>
              <a:rPr lang="en-US" b="true" sz="3400" spc="-105">
                <a:solidFill>
                  <a:srgbClr val="000000"/>
                </a:solidFill>
                <a:latin typeface="Gotham Bold"/>
                <a:ea typeface="Gotham Bold"/>
                <a:cs typeface="Gotham Bold"/>
                <a:sym typeface="Gotham Bold"/>
              </a:rPr>
              <a:t>nsights from NLP</a:t>
            </a:r>
          </a:p>
          <a:p>
            <a:pPr algn="l">
              <a:lnSpc>
                <a:spcPts val="4080"/>
              </a:lnSpc>
            </a:pPr>
            <a:r>
              <a:rPr lang="en-US" sz="3400" spc="-105">
                <a:solidFill>
                  <a:srgbClr val="000000"/>
                </a:solidFill>
                <a:latin typeface="Gotham"/>
                <a:ea typeface="Gotham"/>
                <a:cs typeface="Gotham"/>
                <a:sym typeface="Gotham"/>
              </a:rPr>
              <a:t>By applying natural language processing to unstructured data, we uncovered participant perceptions and barriers to enrollment, enabling the design of tailored and inclusive recruitment strategies.</a:t>
            </a:r>
          </a:p>
        </p:txBody>
      </p:sp>
      <p:sp>
        <p:nvSpPr>
          <p:cNvPr name="TextBox 7" id="7"/>
          <p:cNvSpPr txBox="true"/>
          <p:nvPr/>
        </p:nvSpPr>
        <p:spPr>
          <a:xfrm rot="0">
            <a:off x="490011" y="6873891"/>
            <a:ext cx="17797989" cy="2057400"/>
          </a:xfrm>
          <a:prstGeom prst="rect">
            <a:avLst/>
          </a:prstGeom>
        </p:spPr>
        <p:txBody>
          <a:bodyPr anchor="t" rtlCol="false" tIns="0" lIns="0" bIns="0" rIns="0">
            <a:spAutoFit/>
          </a:bodyPr>
          <a:lstStyle/>
          <a:p>
            <a:pPr algn="l">
              <a:lnSpc>
                <a:spcPts val="4080"/>
              </a:lnSpc>
            </a:pPr>
            <a:r>
              <a:rPr lang="en-US" sz="3400" spc="-105" b="true">
                <a:solidFill>
                  <a:srgbClr val="000000"/>
                </a:solidFill>
                <a:latin typeface="Gotham Bold"/>
                <a:ea typeface="Gotham Bold"/>
                <a:cs typeface="Gotham Bold"/>
                <a:sym typeface="Gotham Bold"/>
              </a:rPr>
              <a:t>Impactful Ou</a:t>
            </a:r>
            <a:r>
              <a:rPr lang="en-US" b="true" sz="3400" spc="-105">
                <a:solidFill>
                  <a:srgbClr val="000000"/>
                </a:solidFill>
                <a:latin typeface="Gotham Bold"/>
                <a:ea typeface="Gotham Bold"/>
                <a:cs typeface="Gotham Bold"/>
                <a:sym typeface="Gotham Bold"/>
              </a:rPr>
              <a:t>tcomes for</a:t>
            </a:r>
            <a:r>
              <a:rPr lang="en-US" b="true" sz="3400" spc="-105">
                <a:solidFill>
                  <a:srgbClr val="000000"/>
                </a:solidFill>
                <a:latin typeface="Gotham Bold"/>
                <a:ea typeface="Gotham Bold"/>
                <a:cs typeface="Gotham Bold"/>
                <a:sym typeface="Gotham Bold"/>
              </a:rPr>
              <a:t> Clinical Trials</a:t>
            </a:r>
          </a:p>
          <a:p>
            <a:pPr algn="l">
              <a:lnSpc>
                <a:spcPts val="4080"/>
              </a:lnSpc>
            </a:pPr>
            <a:r>
              <a:rPr lang="en-US" sz="3400" spc="-105">
                <a:solidFill>
                  <a:srgbClr val="000000"/>
                </a:solidFill>
                <a:latin typeface="Gotham"/>
                <a:ea typeface="Gotham"/>
                <a:cs typeface="Gotham"/>
                <a:sym typeface="Gotham"/>
              </a:rPr>
              <a:t>Our scalable, data-driven framework enhances recruitment efficiency, diversity, and trial integrity, supporting adaptive, evidence-based processes for modern clinical trial management.</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EEEEEE"/>
        </a:solidFill>
      </p:bgPr>
    </p:bg>
    <p:spTree>
      <p:nvGrpSpPr>
        <p:cNvPr id="1" name=""/>
        <p:cNvGrpSpPr/>
        <p:nvPr/>
      </p:nvGrpSpPr>
      <p:grpSpPr>
        <a:xfrm>
          <a:off x="0" y="0"/>
          <a:ext cx="0" cy="0"/>
          <a:chOff x="0" y="0"/>
          <a:chExt cx="0" cy="0"/>
        </a:xfrm>
      </p:grpSpPr>
      <p:sp>
        <p:nvSpPr>
          <p:cNvPr name="Freeform 2" id="2"/>
          <p:cNvSpPr/>
          <p:nvPr/>
        </p:nvSpPr>
        <p:spPr>
          <a:xfrm flipH="false" flipV="false" rot="0">
            <a:off x="10972800" y="7543800"/>
            <a:ext cx="7315200" cy="2743200"/>
          </a:xfrm>
          <a:custGeom>
            <a:avLst/>
            <a:gdLst/>
            <a:ahLst/>
            <a:cxnLst/>
            <a:rect r="r" b="b" t="t" l="l"/>
            <a:pathLst>
              <a:path h="2743200" w="7315200">
                <a:moveTo>
                  <a:pt x="0" y="0"/>
                </a:moveTo>
                <a:lnTo>
                  <a:pt x="7315200" y="0"/>
                </a:lnTo>
                <a:lnTo>
                  <a:pt x="7315200" y="2743200"/>
                </a:lnTo>
                <a:lnTo>
                  <a:pt x="0" y="27432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439805" y="1286020"/>
            <a:ext cx="14281965" cy="10407467"/>
          </a:xfrm>
          <a:custGeom>
            <a:avLst/>
            <a:gdLst/>
            <a:ahLst/>
            <a:cxnLst/>
            <a:rect r="r" b="b" t="t" l="l"/>
            <a:pathLst>
              <a:path h="10407467" w="14281965">
                <a:moveTo>
                  <a:pt x="0" y="0"/>
                </a:moveTo>
                <a:lnTo>
                  <a:pt x="14281965" y="0"/>
                </a:lnTo>
                <a:lnTo>
                  <a:pt x="14281965" y="10407466"/>
                </a:lnTo>
                <a:lnTo>
                  <a:pt x="0" y="10407466"/>
                </a:lnTo>
                <a:lnTo>
                  <a:pt x="0" y="0"/>
                </a:lnTo>
                <a:close/>
              </a:path>
            </a:pathLst>
          </a:custGeom>
          <a:blipFill>
            <a:blip r:embed="rId4"/>
            <a:stretch>
              <a:fillRect l="0" t="-2318" r="0" b="-2318"/>
            </a:stretch>
          </a:blipFill>
        </p:spPr>
      </p:sp>
      <p:sp>
        <p:nvSpPr>
          <p:cNvPr name="TextBox 4" id="4"/>
          <p:cNvSpPr txBox="true"/>
          <p:nvPr/>
        </p:nvSpPr>
        <p:spPr>
          <a:xfrm rot="0">
            <a:off x="729986" y="796549"/>
            <a:ext cx="7021908" cy="1292326"/>
          </a:xfrm>
          <a:prstGeom prst="rect">
            <a:avLst/>
          </a:prstGeom>
        </p:spPr>
        <p:txBody>
          <a:bodyPr anchor="t" rtlCol="false" tIns="0" lIns="0" bIns="0" rIns="0">
            <a:spAutoFit/>
          </a:bodyPr>
          <a:lstStyle/>
          <a:p>
            <a:pPr algn="l">
              <a:lnSpc>
                <a:spcPts val="10175"/>
              </a:lnSpc>
            </a:pPr>
            <a:r>
              <a:rPr lang="en-US" sz="8479" spc="-262">
                <a:solidFill>
                  <a:srgbClr val="000000"/>
                </a:solidFill>
                <a:latin typeface="Gotham"/>
                <a:ea typeface="Gotham"/>
                <a:cs typeface="Gotham"/>
                <a:sym typeface="Gotham"/>
              </a:rPr>
              <a:t>Limitations</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bg>
      <p:bgPr>
        <a:solidFill>
          <a:srgbClr val="EEEEEE"/>
        </a:solidFill>
      </p:bgPr>
    </p:bg>
    <p:spTree>
      <p:nvGrpSpPr>
        <p:cNvPr id="1" name=""/>
        <p:cNvGrpSpPr/>
        <p:nvPr/>
      </p:nvGrpSpPr>
      <p:grpSpPr>
        <a:xfrm>
          <a:off x="0" y="0"/>
          <a:ext cx="0" cy="0"/>
          <a:chOff x="0" y="0"/>
          <a:chExt cx="0" cy="0"/>
        </a:xfrm>
      </p:grpSpPr>
      <p:sp>
        <p:nvSpPr>
          <p:cNvPr name="Freeform 2" id="2"/>
          <p:cNvSpPr/>
          <p:nvPr/>
        </p:nvSpPr>
        <p:spPr>
          <a:xfrm flipH="false" flipV="false" rot="0">
            <a:off x="10972800" y="7467600"/>
            <a:ext cx="7315200" cy="2743200"/>
          </a:xfrm>
          <a:custGeom>
            <a:avLst/>
            <a:gdLst/>
            <a:ahLst/>
            <a:cxnLst/>
            <a:rect r="r" b="b" t="t" l="l"/>
            <a:pathLst>
              <a:path h="2743200" w="7315200">
                <a:moveTo>
                  <a:pt x="0" y="0"/>
                </a:moveTo>
                <a:lnTo>
                  <a:pt x="7315200" y="0"/>
                </a:lnTo>
                <a:lnTo>
                  <a:pt x="7315200" y="2743200"/>
                </a:lnTo>
                <a:lnTo>
                  <a:pt x="0" y="27432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3329141" y="2418422"/>
            <a:ext cx="11301259" cy="1763053"/>
          </a:xfrm>
          <a:custGeom>
            <a:avLst/>
            <a:gdLst/>
            <a:ahLst/>
            <a:cxnLst/>
            <a:rect r="r" b="b" t="t" l="l"/>
            <a:pathLst>
              <a:path h="1763053" w="11301259">
                <a:moveTo>
                  <a:pt x="0" y="0"/>
                </a:moveTo>
                <a:lnTo>
                  <a:pt x="11301259" y="0"/>
                </a:lnTo>
                <a:lnTo>
                  <a:pt x="11301259" y="1763053"/>
                </a:lnTo>
                <a:lnTo>
                  <a:pt x="0" y="1763053"/>
                </a:lnTo>
                <a:lnTo>
                  <a:pt x="0" y="0"/>
                </a:lnTo>
                <a:close/>
              </a:path>
            </a:pathLst>
          </a:custGeom>
          <a:blipFill>
            <a:blip r:embed="rId4"/>
            <a:stretch>
              <a:fillRect l="0" t="0" r="0" b="-9772"/>
            </a:stretch>
          </a:blipFill>
        </p:spPr>
      </p:sp>
      <p:sp>
        <p:nvSpPr>
          <p:cNvPr name="TextBox 4" id="4"/>
          <p:cNvSpPr txBox="true"/>
          <p:nvPr/>
        </p:nvSpPr>
        <p:spPr>
          <a:xfrm rot="0">
            <a:off x="707601" y="373012"/>
            <a:ext cx="7021908" cy="1228725"/>
          </a:xfrm>
          <a:prstGeom prst="rect">
            <a:avLst/>
          </a:prstGeom>
        </p:spPr>
        <p:txBody>
          <a:bodyPr anchor="t" rtlCol="false" tIns="0" lIns="0" bIns="0" rIns="0">
            <a:spAutoFit/>
          </a:bodyPr>
          <a:lstStyle/>
          <a:p>
            <a:pPr algn="l">
              <a:lnSpc>
                <a:spcPts val="9600"/>
              </a:lnSpc>
            </a:pPr>
            <a:r>
              <a:rPr lang="en-US" sz="8000" spc="-248">
                <a:solidFill>
                  <a:srgbClr val="000000"/>
                </a:solidFill>
                <a:latin typeface="Gotham"/>
                <a:ea typeface="Gotham"/>
                <a:cs typeface="Gotham"/>
                <a:sym typeface="Gotham"/>
              </a:rPr>
              <a:t>Future work </a:t>
            </a:r>
          </a:p>
        </p:txBody>
      </p:sp>
      <p:sp>
        <p:nvSpPr>
          <p:cNvPr name="TextBox 5" id="5"/>
          <p:cNvSpPr txBox="true"/>
          <p:nvPr/>
        </p:nvSpPr>
        <p:spPr>
          <a:xfrm rot="0">
            <a:off x="425827" y="1812067"/>
            <a:ext cx="8952786" cy="466725"/>
          </a:xfrm>
          <a:prstGeom prst="rect">
            <a:avLst/>
          </a:prstGeom>
        </p:spPr>
        <p:txBody>
          <a:bodyPr anchor="t" rtlCol="false" tIns="0" lIns="0" bIns="0" rIns="0">
            <a:spAutoFit/>
          </a:bodyPr>
          <a:lstStyle/>
          <a:p>
            <a:pPr algn="ctr">
              <a:lnSpc>
                <a:spcPts val="3600"/>
              </a:lnSpc>
              <a:spcBef>
                <a:spcPct val="0"/>
              </a:spcBef>
            </a:pPr>
            <a:r>
              <a:rPr lang="en-US" b="true" sz="3000" spc="-93">
                <a:solidFill>
                  <a:srgbClr val="000000"/>
                </a:solidFill>
                <a:latin typeface="Gotham Bold"/>
                <a:ea typeface="Gotham Bold"/>
                <a:cs typeface="Gotham Bold"/>
                <a:sym typeface="Gotham Bold"/>
              </a:rPr>
              <a:t>Future Scope of AI-Driven Clinical Trial Matching:</a:t>
            </a:r>
          </a:p>
        </p:txBody>
      </p:sp>
      <p:sp>
        <p:nvSpPr>
          <p:cNvPr name="TextBox 6" id="6"/>
          <p:cNvSpPr txBox="true"/>
          <p:nvPr/>
        </p:nvSpPr>
        <p:spPr>
          <a:xfrm rot="0">
            <a:off x="684406" y="4171950"/>
            <a:ext cx="8435628" cy="1266825"/>
          </a:xfrm>
          <a:prstGeom prst="rect">
            <a:avLst/>
          </a:prstGeom>
        </p:spPr>
        <p:txBody>
          <a:bodyPr anchor="t" rtlCol="false" tIns="0" lIns="0" bIns="0" rIns="0">
            <a:spAutoFit/>
          </a:bodyPr>
          <a:lstStyle/>
          <a:p>
            <a:pPr algn="l">
              <a:lnSpc>
                <a:spcPts val="3359"/>
              </a:lnSpc>
              <a:spcBef>
                <a:spcPct val="0"/>
              </a:spcBef>
            </a:pPr>
            <a:r>
              <a:rPr lang="en-US" sz="2799" spc="-86">
                <a:solidFill>
                  <a:srgbClr val="000000"/>
                </a:solidFill>
                <a:latin typeface="Gotham"/>
                <a:ea typeface="Gotham"/>
                <a:cs typeface="Gotham"/>
                <a:sym typeface="Gotham"/>
              </a:rPr>
              <a:t>1. Real-Time Integration</a:t>
            </a:r>
          </a:p>
          <a:p>
            <a:pPr algn="l">
              <a:lnSpc>
                <a:spcPts val="3359"/>
              </a:lnSpc>
              <a:spcBef>
                <a:spcPct val="0"/>
              </a:spcBef>
            </a:pPr>
            <a:r>
              <a:rPr lang="en-US" sz="2799" spc="-86">
                <a:solidFill>
                  <a:srgbClr val="000000"/>
                </a:solidFill>
                <a:latin typeface="Gotham"/>
                <a:ea typeface="Gotham"/>
                <a:cs typeface="Gotham"/>
                <a:sym typeface="Gotham"/>
              </a:rPr>
              <a:t>Use of wearables and live monitoring for eligibility tracking Continuous data flow enhances precision</a:t>
            </a:r>
          </a:p>
        </p:txBody>
      </p:sp>
      <p:sp>
        <p:nvSpPr>
          <p:cNvPr name="TextBox 7" id="7"/>
          <p:cNvSpPr txBox="true"/>
          <p:nvPr/>
        </p:nvSpPr>
        <p:spPr>
          <a:xfrm rot="0">
            <a:off x="707601" y="6229350"/>
            <a:ext cx="7928372" cy="1266825"/>
          </a:xfrm>
          <a:prstGeom prst="rect">
            <a:avLst/>
          </a:prstGeom>
        </p:spPr>
        <p:txBody>
          <a:bodyPr anchor="t" rtlCol="false" tIns="0" lIns="0" bIns="0" rIns="0">
            <a:spAutoFit/>
          </a:bodyPr>
          <a:lstStyle/>
          <a:p>
            <a:pPr algn="l">
              <a:lnSpc>
                <a:spcPts val="3359"/>
              </a:lnSpc>
              <a:spcBef>
                <a:spcPct val="0"/>
              </a:spcBef>
            </a:pPr>
            <a:r>
              <a:rPr lang="en-US" sz="2799" spc="-86">
                <a:solidFill>
                  <a:srgbClr val="000000"/>
                </a:solidFill>
                <a:latin typeface="Gotham"/>
                <a:ea typeface="Gotham"/>
                <a:cs typeface="Gotham"/>
                <a:sym typeface="Gotham"/>
              </a:rPr>
              <a:t>2. Genomics &amp; Longitudinal Data</a:t>
            </a:r>
          </a:p>
          <a:p>
            <a:pPr algn="l">
              <a:lnSpc>
                <a:spcPts val="3359"/>
              </a:lnSpc>
              <a:spcBef>
                <a:spcPct val="0"/>
              </a:spcBef>
            </a:pPr>
            <a:r>
              <a:rPr lang="en-US" sz="2799" spc="-86">
                <a:solidFill>
                  <a:srgbClr val="000000"/>
                </a:solidFill>
                <a:latin typeface="Gotham"/>
                <a:ea typeface="Gotham"/>
                <a:cs typeface="Gotham"/>
                <a:sym typeface="Gotham"/>
              </a:rPr>
              <a:t>Combine genomic profiles with long-term EHRs</a:t>
            </a:r>
          </a:p>
          <a:p>
            <a:pPr algn="l">
              <a:lnSpc>
                <a:spcPts val="3359"/>
              </a:lnSpc>
              <a:spcBef>
                <a:spcPct val="0"/>
              </a:spcBef>
            </a:pPr>
            <a:r>
              <a:rPr lang="en-US" sz="2799" spc="-86">
                <a:solidFill>
                  <a:srgbClr val="000000"/>
                </a:solidFill>
                <a:latin typeface="Gotham"/>
                <a:ea typeface="Gotham"/>
                <a:cs typeface="Gotham"/>
                <a:sym typeface="Gotham"/>
              </a:rPr>
              <a:t>Proactive prediction of trial eligibility</a:t>
            </a:r>
          </a:p>
        </p:txBody>
      </p:sp>
      <p:sp>
        <p:nvSpPr>
          <p:cNvPr name="TextBox 8" id="8"/>
          <p:cNvSpPr txBox="true"/>
          <p:nvPr/>
        </p:nvSpPr>
        <p:spPr>
          <a:xfrm rot="0">
            <a:off x="707601" y="8286750"/>
            <a:ext cx="7747040" cy="1266825"/>
          </a:xfrm>
          <a:prstGeom prst="rect">
            <a:avLst/>
          </a:prstGeom>
        </p:spPr>
        <p:txBody>
          <a:bodyPr anchor="t" rtlCol="false" tIns="0" lIns="0" bIns="0" rIns="0">
            <a:spAutoFit/>
          </a:bodyPr>
          <a:lstStyle/>
          <a:p>
            <a:pPr algn="just">
              <a:lnSpc>
                <a:spcPts val="3359"/>
              </a:lnSpc>
              <a:spcBef>
                <a:spcPct val="0"/>
              </a:spcBef>
            </a:pPr>
            <a:r>
              <a:rPr lang="en-US" sz="2799" spc="-86">
                <a:solidFill>
                  <a:srgbClr val="000000"/>
                </a:solidFill>
                <a:latin typeface="Gotham"/>
                <a:ea typeface="Gotham"/>
                <a:cs typeface="Gotham"/>
                <a:sym typeface="Gotham"/>
              </a:rPr>
              <a:t>3. Global &amp; Multilingual Access</a:t>
            </a:r>
          </a:p>
          <a:p>
            <a:pPr algn="just">
              <a:lnSpc>
                <a:spcPts val="3359"/>
              </a:lnSpc>
              <a:spcBef>
                <a:spcPct val="0"/>
              </a:spcBef>
            </a:pPr>
            <a:r>
              <a:rPr lang="en-US" sz="2799" spc="-86">
                <a:solidFill>
                  <a:srgbClr val="000000"/>
                </a:solidFill>
                <a:latin typeface="Gotham"/>
                <a:ea typeface="Gotham"/>
                <a:cs typeface="Gotham"/>
                <a:sym typeface="Gotham"/>
              </a:rPr>
              <a:t>Multilingual support to scale globally</a:t>
            </a:r>
          </a:p>
          <a:p>
            <a:pPr algn="just">
              <a:lnSpc>
                <a:spcPts val="3359"/>
              </a:lnSpc>
              <a:spcBef>
                <a:spcPct val="0"/>
              </a:spcBef>
            </a:pPr>
            <a:r>
              <a:rPr lang="en-US" sz="2799" spc="-86">
                <a:solidFill>
                  <a:srgbClr val="000000"/>
                </a:solidFill>
                <a:latin typeface="Gotham"/>
                <a:ea typeface="Gotham"/>
                <a:cs typeface="Gotham"/>
                <a:sym typeface="Gotham"/>
              </a:rPr>
              <a:t>Inclusion of diverse &amp; underserved populations</a:t>
            </a:r>
          </a:p>
        </p:txBody>
      </p:sp>
      <p:sp>
        <p:nvSpPr>
          <p:cNvPr name="TextBox 9" id="9"/>
          <p:cNvSpPr txBox="true"/>
          <p:nvPr/>
        </p:nvSpPr>
        <p:spPr>
          <a:xfrm rot="0">
            <a:off x="9927839" y="4171950"/>
            <a:ext cx="7988141" cy="1266825"/>
          </a:xfrm>
          <a:prstGeom prst="rect">
            <a:avLst/>
          </a:prstGeom>
        </p:spPr>
        <p:txBody>
          <a:bodyPr anchor="t" rtlCol="false" tIns="0" lIns="0" bIns="0" rIns="0">
            <a:spAutoFit/>
          </a:bodyPr>
          <a:lstStyle/>
          <a:p>
            <a:pPr algn="l">
              <a:lnSpc>
                <a:spcPts val="3359"/>
              </a:lnSpc>
              <a:spcBef>
                <a:spcPct val="0"/>
              </a:spcBef>
            </a:pPr>
            <a:r>
              <a:rPr lang="en-US" sz="2799" spc="-86">
                <a:solidFill>
                  <a:srgbClr val="000000"/>
                </a:solidFill>
                <a:latin typeface="Gotham"/>
                <a:ea typeface="Gotham"/>
                <a:cs typeface="Gotham"/>
                <a:sym typeface="Gotham"/>
              </a:rPr>
              <a:t>4. Explainable AI for Trust</a:t>
            </a:r>
          </a:p>
          <a:p>
            <a:pPr algn="l">
              <a:lnSpc>
                <a:spcPts val="3359"/>
              </a:lnSpc>
              <a:spcBef>
                <a:spcPct val="0"/>
              </a:spcBef>
            </a:pPr>
            <a:r>
              <a:rPr lang="en-US" sz="2799" spc="-86">
                <a:solidFill>
                  <a:srgbClr val="000000"/>
                </a:solidFill>
                <a:latin typeface="Gotham"/>
                <a:ea typeface="Gotham"/>
                <a:cs typeface="Gotham"/>
                <a:sym typeface="Gotham"/>
              </a:rPr>
              <a:t>Transparent models to build clinician confidence</a:t>
            </a:r>
          </a:p>
          <a:p>
            <a:pPr algn="l">
              <a:lnSpc>
                <a:spcPts val="3359"/>
              </a:lnSpc>
              <a:spcBef>
                <a:spcPct val="0"/>
              </a:spcBef>
            </a:pPr>
            <a:r>
              <a:rPr lang="en-US" sz="2799" spc="-86">
                <a:solidFill>
                  <a:srgbClr val="000000"/>
                </a:solidFill>
                <a:latin typeface="Gotham"/>
                <a:ea typeface="Gotham"/>
                <a:cs typeface="Gotham"/>
                <a:sym typeface="Gotham"/>
              </a:rPr>
              <a:t>Drives adoption in clinical workflows</a:t>
            </a:r>
          </a:p>
        </p:txBody>
      </p:sp>
      <p:sp>
        <p:nvSpPr>
          <p:cNvPr name="TextBox 10" id="10"/>
          <p:cNvSpPr txBox="true"/>
          <p:nvPr/>
        </p:nvSpPr>
        <p:spPr>
          <a:xfrm rot="0">
            <a:off x="9927839" y="6229350"/>
            <a:ext cx="6831211" cy="1266825"/>
          </a:xfrm>
          <a:prstGeom prst="rect">
            <a:avLst/>
          </a:prstGeom>
        </p:spPr>
        <p:txBody>
          <a:bodyPr anchor="t" rtlCol="false" tIns="0" lIns="0" bIns="0" rIns="0">
            <a:spAutoFit/>
          </a:bodyPr>
          <a:lstStyle/>
          <a:p>
            <a:pPr algn="l">
              <a:lnSpc>
                <a:spcPts val="3359"/>
              </a:lnSpc>
              <a:spcBef>
                <a:spcPct val="0"/>
              </a:spcBef>
            </a:pPr>
            <a:r>
              <a:rPr lang="en-US" sz="2799" spc="-86">
                <a:solidFill>
                  <a:srgbClr val="000000"/>
                </a:solidFill>
                <a:latin typeface="Gotham"/>
                <a:ea typeface="Gotham"/>
                <a:cs typeface="Gotham"/>
                <a:sym typeface="Gotham"/>
              </a:rPr>
              <a:t>5. Beyond Recruitment</a:t>
            </a:r>
          </a:p>
          <a:p>
            <a:pPr algn="l">
              <a:lnSpc>
                <a:spcPts val="3359"/>
              </a:lnSpc>
              <a:spcBef>
                <a:spcPct val="0"/>
              </a:spcBef>
            </a:pPr>
            <a:r>
              <a:rPr lang="en-US" sz="2799" spc="-86">
                <a:solidFill>
                  <a:srgbClr val="000000"/>
                </a:solidFill>
                <a:latin typeface="Gotham"/>
                <a:ea typeface="Gotham"/>
                <a:cs typeface="Gotham"/>
                <a:sym typeface="Gotham"/>
              </a:rPr>
              <a:t>AI to predict dropout risks</a:t>
            </a:r>
          </a:p>
          <a:p>
            <a:pPr algn="l">
              <a:lnSpc>
                <a:spcPts val="3359"/>
              </a:lnSpc>
              <a:spcBef>
                <a:spcPct val="0"/>
              </a:spcBef>
            </a:pPr>
            <a:r>
              <a:rPr lang="en-US" sz="2799" spc="-86">
                <a:solidFill>
                  <a:srgbClr val="000000"/>
                </a:solidFill>
                <a:latin typeface="Gotham"/>
                <a:ea typeface="Gotham"/>
                <a:cs typeface="Gotham"/>
                <a:sym typeface="Gotham"/>
              </a:rPr>
              <a:t>Enable personalized patient engagement</a:t>
            </a:r>
          </a:p>
        </p:txBody>
      </p:sp>
      <p:sp>
        <p:nvSpPr>
          <p:cNvPr name="TextBox 11" id="11"/>
          <p:cNvSpPr txBox="true"/>
          <p:nvPr/>
        </p:nvSpPr>
        <p:spPr>
          <a:xfrm rot="0">
            <a:off x="9927839" y="8286750"/>
            <a:ext cx="7639099" cy="1685925"/>
          </a:xfrm>
          <a:prstGeom prst="rect">
            <a:avLst/>
          </a:prstGeom>
        </p:spPr>
        <p:txBody>
          <a:bodyPr anchor="t" rtlCol="false" tIns="0" lIns="0" bIns="0" rIns="0">
            <a:spAutoFit/>
          </a:bodyPr>
          <a:lstStyle/>
          <a:p>
            <a:pPr algn="l">
              <a:lnSpc>
                <a:spcPts val="3359"/>
              </a:lnSpc>
              <a:spcBef>
                <a:spcPct val="0"/>
              </a:spcBef>
            </a:pPr>
            <a:r>
              <a:rPr lang="en-US" sz="2799" spc="-86">
                <a:solidFill>
                  <a:srgbClr val="000000"/>
                </a:solidFill>
                <a:latin typeface="Gotham"/>
                <a:ea typeface="Gotham"/>
                <a:cs typeface="Gotham"/>
                <a:sym typeface="Gotham"/>
              </a:rPr>
              <a:t>6. Regulatory Collaboration</a:t>
            </a:r>
          </a:p>
          <a:p>
            <a:pPr algn="l">
              <a:lnSpc>
                <a:spcPts val="3359"/>
              </a:lnSpc>
              <a:spcBef>
                <a:spcPct val="0"/>
              </a:spcBef>
            </a:pPr>
            <a:r>
              <a:rPr lang="en-US" sz="2799" spc="-86">
                <a:solidFill>
                  <a:srgbClr val="000000"/>
                </a:solidFill>
                <a:latin typeface="Gotham"/>
                <a:ea typeface="Gotham"/>
                <a:cs typeface="Gotham"/>
                <a:sym typeface="Gotham"/>
              </a:rPr>
              <a:t>Partner with regulatory bodies for validation &amp; compliance Integrate AI tools into </a:t>
            </a:r>
          </a:p>
          <a:p>
            <a:pPr algn="l">
              <a:lnSpc>
                <a:spcPts val="3359"/>
              </a:lnSpc>
              <a:spcBef>
                <a:spcPct val="0"/>
              </a:spcBef>
            </a:pPr>
            <a:r>
              <a:rPr lang="en-US" sz="2799" spc="-86">
                <a:solidFill>
                  <a:srgbClr val="000000"/>
                </a:solidFill>
                <a:latin typeface="Gotham"/>
                <a:ea typeface="Gotham"/>
                <a:cs typeface="Gotham"/>
                <a:sym typeface="Gotham"/>
              </a:rPr>
              <a:t>core trial infrastructure</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6250" t="0" r="-6250" b="0"/>
            </a:stretch>
          </a:blipFill>
        </p:spPr>
      </p:sp>
      <p:sp>
        <p:nvSpPr>
          <p:cNvPr name="TextBox 3" id="3"/>
          <p:cNvSpPr txBox="true"/>
          <p:nvPr/>
        </p:nvSpPr>
        <p:spPr>
          <a:xfrm rot="0">
            <a:off x="513541" y="4251395"/>
            <a:ext cx="16965153" cy="1228725"/>
          </a:xfrm>
          <a:prstGeom prst="rect">
            <a:avLst/>
          </a:prstGeom>
        </p:spPr>
        <p:txBody>
          <a:bodyPr anchor="t" rtlCol="false" tIns="0" lIns="0" bIns="0" rIns="0">
            <a:spAutoFit/>
          </a:bodyPr>
          <a:lstStyle/>
          <a:p>
            <a:pPr algn="ctr">
              <a:lnSpc>
                <a:spcPts val="9600"/>
              </a:lnSpc>
              <a:spcBef>
                <a:spcPct val="0"/>
              </a:spcBef>
            </a:pPr>
            <a:r>
              <a:rPr lang="en-US" b="true" sz="8000" spc="1192">
                <a:solidFill>
                  <a:srgbClr val="000000"/>
                </a:solidFill>
                <a:latin typeface="Gotham Bold"/>
                <a:ea typeface="Gotham Bold"/>
                <a:cs typeface="Gotham Bold"/>
                <a:sym typeface="Gotham Bold"/>
              </a:rPr>
              <a:t>THANK YOU </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EEEEEE"/>
        </a:solidFill>
      </p:bgPr>
    </p:bg>
    <p:spTree>
      <p:nvGrpSpPr>
        <p:cNvPr id="1" name=""/>
        <p:cNvGrpSpPr/>
        <p:nvPr/>
      </p:nvGrpSpPr>
      <p:grpSpPr>
        <a:xfrm>
          <a:off x="0" y="0"/>
          <a:ext cx="0" cy="0"/>
          <a:chOff x="0" y="0"/>
          <a:chExt cx="0" cy="0"/>
        </a:xfrm>
      </p:grpSpPr>
      <p:grpSp>
        <p:nvGrpSpPr>
          <p:cNvPr name="Group 2" id="2"/>
          <p:cNvGrpSpPr/>
          <p:nvPr/>
        </p:nvGrpSpPr>
        <p:grpSpPr>
          <a:xfrm rot="0">
            <a:off x="1028700" y="3495215"/>
            <a:ext cx="16230600" cy="1211189"/>
            <a:chOff x="0" y="0"/>
            <a:chExt cx="4274726" cy="318996"/>
          </a:xfrm>
        </p:grpSpPr>
        <p:sp>
          <p:nvSpPr>
            <p:cNvPr name="Freeform 3" id="3"/>
            <p:cNvSpPr/>
            <p:nvPr/>
          </p:nvSpPr>
          <p:spPr>
            <a:xfrm flipH="false" flipV="false" rot="0">
              <a:off x="0" y="0"/>
              <a:ext cx="4274726" cy="318996"/>
            </a:xfrm>
            <a:custGeom>
              <a:avLst/>
              <a:gdLst/>
              <a:ahLst/>
              <a:cxnLst/>
              <a:rect r="r" b="b" t="t" l="l"/>
              <a:pathLst>
                <a:path h="318996" w="4274726">
                  <a:moveTo>
                    <a:pt x="4293" y="0"/>
                  </a:moveTo>
                  <a:lnTo>
                    <a:pt x="4270433" y="0"/>
                  </a:lnTo>
                  <a:cubicBezTo>
                    <a:pt x="4272804" y="0"/>
                    <a:pt x="4274726" y="1922"/>
                    <a:pt x="4274726" y="4293"/>
                  </a:cubicBezTo>
                  <a:lnTo>
                    <a:pt x="4274726" y="314703"/>
                  </a:lnTo>
                  <a:cubicBezTo>
                    <a:pt x="4274726" y="315842"/>
                    <a:pt x="4274274" y="316934"/>
                    <a:pt x="4273469" y="317739"/>
                  </a:cubicBezTo>
                  <a:cubicBezTo>
                    <a:pt x="4272664" y="318544"/>
                    <a:pt x="4271571" y="318996"/>
                    <a:pt x="4270433" y="318996"/>
                  </a:cubicBezTo>
                  <a:lnTo>
                    <a:pt x="4293" y="318996"/>
                  </a:lnTo>
                  <a:cubicBezTo>
                    <a:pt x="1922" y="318996"/>
                    <a:pt x="0" y="317074"/>
                    <a:pt x="0" y="314703"/>
                  </a:cubicBezTo>
                  <a:lnTo>
                    <a:pt x="0" y="4293"/>
                  </a:lnTo>
                  <a:cubicBezTo>
                    <a:pt x="0" y="1922"/>
                    <a:pt x="1922" y="0"/>
                    <a:pt x="4293" y="0"/>
                  </a:cubicBezTo>
                  <a:close/>
                </a:path>
              </a:pathLst>
            </a:custGeom>
            <a:solidFill>
              <a:srgbClr val="68A1B5"/>
            </a:solidFill>
          </p:spPr>
        </p:sp>
        <p:sp>
          <p:nvSpPr>
            <p:cNvPr name="TextBox 4" id="4"/>
            <p:cNvSpPr txBox="true"/>
            <p:nvPr/>
          </p:nvSpPr>
          <p:spPr>
            <a:xfrm>
              <a:off x="0" y="0"/>
              <a:ext cx="4274726" cy="318996"/>
            </a:xfrm>
            <a:prstGeom prst="rect">
              <a:avLst/>
            </a:prstGeom>
          </p:spPr>
          <p:txBody>
            <a:bodyPr anchor="ctr" rtlCol="false" tIns="50800" lIns="50800" bIns="50800" rIns="50800"/>
            <a:lstStyle/>
            <a:p>
              <a:pPr algn="ctr">
                <a:lnSpc>
                  <a:spcPts val="2879"/>
                </a:lnSpc>
              </a:pPr>
              <a:r>
                <a:rPr lang="en-US" sz="2400">
                  <a:solidFill>
                    <a:srgbClr val="FFFFFF"/>
                  </a:solidFill>
                  <a:latin typeface="Gotham"/>
                  <a:ea typeface="Gotham"/>
                  <a:cs typeface="Gotham"/>
                  <a:sym typeface="Gotham"/>
                </a:rPr>
                <a:t>Generating High-Fidelity Synthetic EHR Data for Privacy-Preserving Insights</a:t>
              </a:r>
            </a:p>
          </p:txBody>
        </p:sp>
      </p:grpSp>
      <p:grpSp>
        <p:nvGrpSpPr>
          <p:cNvPr name="Group 5" id="5"/>
          <p:cNvGrpSpPr/>
          <p:nvPr/>
        </p:nvGrpSpPr>
        <p:grpSpPr>
          <a:xfrm rot="0">
            <a:off x="1028700" y="5639854"/>
            <a:ext cx="16230600" cy="1211189"/>
            <a:chOff x="0" y="0"/>
            <a:chExt cx="4274726" cy="318996"/>
          </a:xfrm>
        </p:grpSpPr>
        <p:sp>
          <p:nvSpPr>
            <p:cNvPr name="Freeform 6" id="6"/>
            <p:cNvSpPr/>
            <p:nvPr/>
          </p:nvSpPr>
          <p:spPr>
            <a:xfrm flipH="false" flipV="false" rot="0">
              <a:off x="0" y="0"/>
              <a:ext cx="4274726" cy="318996"/>
            </a:xfrm>
            <a:custGeom>
              <a:avLst/>
              <a:gdLst/>
              <a:ahLst/>
              <a:cxnLst/>
              <a:rect r="r" b="b" t="t" l="l"/>
              <a:pathLst>
                <a:path h="318996" w="4274726">
                  <a:moveTo>
                    <a:pt x="4293" y="0"/>
                  </a:moveTo>
                  <a:lnTo>
                    <a:pt x="4270433" y="0"/>
                  </a:lnTo>
                  <a:cubicBezTo>
                    <a:pt x="4272804" y="0"/>
                    <a:pt x="4274726" y="1922"/>
                    <a:pt x="4274726" y="4293"/>
                  </a:cubicBezTo>
                  <a:lnTo>
                    <a:pt x="4274726" y="314703"/>
                  </a:lnTo>
                  <a:cubicBezTo>
                    <a:pt x="4274726" y="315842"/>
                    <a:pt x="4274274" y="316934"/>
                    <a:pt x="4273469" y="317739"/>
                  </a:cubicBezTo>
                  <a:cubicBezTo>
                    <a:pt x="4272664" y="318544"/>
                    <a:pt x="4271571" y="318996"/>
                    <a:pt x="4270433" y="318996"/>
                  </a:cubicBezTo>
                  <a:lnTo>
                    <a:pt x="4293" y="318996"/>
                  </a:lnTo>
                  <a:cubicBezTo>
                    <a:pt x="1922" y="318996"/>
                    <a:pt x="0" y="317074"/>
                    <a:pt x="0" y="314703"/>
                  </a:cubicBezTo>
                  <a:lnTo>
                    <a:pt x="0" y="4293"/>
                  </a:lnTo>
                  <a:cubicBezTo>
                    <a:pt x="0" y="1922"/>
                    <a:pt x="1922" y="0"/>
                    <a:pt x="4293" y="0"/>
                  </a:cubicBezTo>
                  <a:close/>
                </a:path>
              </a:pathLst>
            </a:custGeom>
            <a:solidFill>
              <a:srgbClr val="68A1B5"/>
            </a:solidFill>
          </p:spPr>
        </p:sp>
        <p:sp>
          <p:nvSpPr>
            <p:cNvPr name="TextBox 7" id="7"/>
            <p:cNvSpPr txBox="true"/>
            <p:nvPr/>
          </p:nvSpPr>
          <p:spPr>
            <a:xfrm>
              <a:off x="0" y="0"/>
              <a:ext cx="4274726" cy="318996"/>
            </a:xfrm>
            <a:prstGeom prst="rect">
              <a:avLst/>
            </a:prstGeom>
          </p:spPr>
          <p:txBody>
            <a:bodyPr anchor="ctr" rtlCol="false" tIns="50800" lIns="50800" bIns="50800" rIns="50800"/>
            <a:lstStyle/>
            <a:p>
              <a:pPr algn="ctr">
                <a:lnSpc>
                  <a:spcPts val="2879"/>
                </a:lnSpc>
              </a:pPr>
              <a:r>
                <a:rPr lang="en-US" sz="2400">
                  <a:solidFill>
                    <a:srgbClr val="FFFFFF"/>
                  </a:solidFill>
                  <a:latin typeface="Gotham"/>
                  <a:ea typeface="Gotham"/>
                  <a:cs typeface="Gotham"/>
                  <a:sym typeface="Gotham"/>
                </a:rPr>
                <a:t>Structuring Unstructured Data for Enhanced Predictive Modeling: Implementing an Ensemble Approach for Improved Insights</a:t>
              </a:r>
            </a:p>
          </p:txBody>
        </p:sp>
      </p:grpSp>
      <p:grpSp>
        <p:nvGrpSpPr>
          <p:cNvPr name="Group 8" id="8"/>
          <p:cNvGrpSpPr/>
          <p:nvPr/>
        </p:nvGrpSpPr>
        <p:grpSpPr>
          <a:xfrm rot="0">
            <a:off x="1028700" y="7791827"/>
            <a:ext cx="16230600" cy="1211189"/>
            <a:chOff x="0" y="0"/>
            <a:chExt cx="4274726" cy="318996"/>
          </a:xfrm>
        </p:grpSpPr>
        <p:sp>
          <p:nvSpPr>
            <p:cNvPr name="Freeform 9" id="9"/>
            <p:cNvSpPr/>
            <p:nvPr/>
          </p:nvSpPr>
          <p:spPr>
            <a:xfrm flipH="false" flipV="false" rot="0">
              <a:off x="0" y="0"/>
              <a:ext cx="4274726" cy="318996"/>
            </a:xfrm>
            <a:custGeom>
              <a:avLst/>
              <a:gdLst/>
              <a:ahLst/>
              <a:cxnLst/>
              <a:rect r="r" b="b" t="t" l="l"/>
              <a:pathLst>
                <a:path h="318996" w="4274726">
                  <a:moveTo>
                    <a:pt x="4293" y="0"/>
                  </a:moveTo>
                  <a:lnTo>
                    <a:pt x="4270433" y="0"/>
                  </a:lnTo>
                  <a:cubicBezTo>
                    <a:pt x="4272804" y="0"/>
                    <a:pt x="4274726" y="1922"/>
                    <a:pt x="4274726" y="4293"/>
                  </a:cubicBezTo>
                  <a:lnTo>
                    <a:pt x="4274726" y="314703"/>
                  </a:lnTo>
                  <a:cubicBezTo>
                    <a:pt x="4274726" y="315842"/>
                    <a:pt x="4274274" y="316934"/>
                    <a:pt x="4273469" y="317739"/>
                  </a:cubicBezTo>
                  <a:cubicBezTo>
                    <a:pt x="4272664" y="318544"/>
                    <a:pt x="4271571" y="318996"/>
                    <a:pt x="4270433" y="318996"/>
                  </a:cubicBezTo>
                  <a:lnTo>
                    <a:pt x="4293" y="318996"/>
                  </a:lnTo>
                  <a:cubicBezTo>
                    <a:pt x="1922" y="318996"/>
                    <a:pt x="0" y="317074"/>
                    <a:pt x="0" y="314703"/>
                  </a:cubicBezTo>
                  <a:lnTo>
                    <a:pt x="0" y="4293"/>
                  </a:lnTo>
                  <a:cubicBezTo>
                    <a:pt x="0" y="1922"/>
                    <a:pt x="1922" y="0"/>
                    <a:pt x="4293" y="0"/>
                  </a:cubicBezTo>
                  <a:close/>
                </a:path>
              </a:pathLst>
            </a:custGeom>
            <a:solidFill>
              <a:srgbClr val="68A1B5"/>
            </a:solidFill>
          </p:spPr>
        </p:sp>
        <p:sp>
          <p:nvSpPr>
            <p:cNvPr name="TextBox 10" id="10"/>
            <p:cNvSpPr txBox="true"/>
            <p:nvPr/>
          </p:nvSpPr>
          <p:spPr>
            <a:xfrm>
              <a:off x="0" y="0"/>
              <a:ext cx="4274726" cy="318996"/>
            </a:xfrm>
            <a:prstGeom prst="rect">
              <a:avLst/>
            </a:prstGeom>
          </p:spPr>
          <p:txBody>
            <a:bodyPr anchor="ctr" rtlCol="false" tIns="50800" lIns="50800" bIns="50800" rIns="50800"/>
            <a:lstStyle/>
            <a:p>
              <a:pPr algn="ctr">
                <a:lnSpc>
                  <a:spcPts val="2879"/>
                </a:lnSpc>
              </a:pPr>
              <a:r>
                <a:rPr lang="en-US" sz="2400">
                  <a:solidFill>
                    <a:srgbClr val="FFFFFF"/>
                  </a:solidFill>
                  <a:latin typeface="Gotham"/>
                  <a:ea typeface="Gotham"/>
                  <a:cs typeface="Gotham"/>
                  <a:sym typeface="Gotham"/>
                </a:rPr>
                <a:t>Utilizing NLP Models to Match EHR Data with Clinical Trial Inclusion-Exclusion Criteria</a:t>
              </a:r>
            </a:p>
          </p:txBody>
        </p:sp>
      </p:grpSp>
      <p:sp>
        <p:nvSpPr>
          <p:cNvPr name="TextBox 11" id="11"/>
          <p:cNvSpPr txBox="true"/>
          <p:nvPr/>
        </p:nvSpPr>
        <p:spPr>
          <a:xfrm rot="0">
            <a:off x="1028700" y="1409700"/>
            <a:ext cx="16230600" cy="1285875"/>
          </a:xfrm>
          <a:prstGeom prst="rect">
            <a:avLst/>
          </a:prstGeom>
        </p:spPr>
        <p:txBody>
          <a:bodyPr anchor="t" rtlCol="false" tIns="0" lIns="0" bIns="0" rIns="0">
            <a:spAutoFit/>
          </a:bodyPr>
          <a:lstStyle/>
          <a:p>
            <a:pPr algn="l">
              <a:lnSpc>
                <a:spcPts val="10199"/>
              </a:lnSpc>
            </a:pPr>
            <a:r>
              <a:rPr lang="en-US" sz="8499" spc="-263">
                <a:solidFill>
                  <a:srgbClr val="000000"/>
                </a:solidFill>
                <a:latin typeface="Gotham"/>
                <a:ea typeface="Gotham"/>
                <a:cs typeface="Gotham"/>
                <a:sym typeface="Gotham"/>
              </a:rPr>
              <a:t>Objectives</a:t>
            </a:r>
          </a:p>
        </p:txBody>
      </p:sp>
      <p:sp>
        <p:nvSpPr>
          <p:cNvPr name="Freeform 12" id="12"/>
          <p:cNvSpPr/>
          <p:nvPr/>
        </p:nvSpPr>
        <p:spPr>
          <a:xfrm flipH="false" flipV="false" rot="0">
            <a:off x="10972800" y="7784493"/>
            <a:ext cx="7315200" cy="2743200"/>
          </a:xfrm>
          <a:custGeom>
            <a:avLst/>
            <a:gdLst/>
            <a:ahLst/>
            <a:cxnLst/>
            <a:rect r="r" b="b" t="t" l="l"/>
            <a:pathLst>
              <a:path h="2743200" w="7315200">
                <a:moveTo>
                  <a:pt x="0" y="0"/>
                </a:moveTo>
                <a:lnTo>
                  <a:pt x="7315200" y="0"/>
                </a:lnTo>
                <a:lnTo>
                  <a:pt x="7315200" y="2743200"/>
                </a:lnTo>
                <a:lnTo>
                  <a:pt x="0" y="27432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EEEEEE"/>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2384988"/>
            <a:ext cx="6365673" cy="3026048"/>
          </a:xfrm>
          <a:custGeom>
            <a:avLst/>
            <a:gdLst/>
            <a:ahLst/>
            <a:cxnLst/>
            <a:rect r="r" b="b" t="t" l="l"/>
            <a:pathLst>
              <a:path h="3026048" w="6365673">
                <a:moveTo>
                  <a:pt x="0" y="0"/>
                </a:moveTo>
                <a:lnTo>
                  <a:pt x="6365673" y="0"/>
                </a:lnTo>
                <a:lnTo>
                  <a:pt x="6365673" y="3026048"/>
                </a:lnTo>
                <a:lnTo>
                  <a:pt x="0" y="3026048"/>
                </a:lnTo>
                <a:lnTo>
                  <a:pt x="0" y="0"/>
                </a:lnTo>
                <a:close/>
              </a:path>
            </a:pathLst>
          </a:custGeom>
          <a:blipFill>
            <a:blip r:embed="rId2"/>
            <a:stretch>
              <a:fillRect l="0" t="-2987" r="0" b="-2987"/>
            </a:stretch>
          </a:blipFill>
        </p:spPr>
      </p:sp>
      <p:sp>
        <p:nvSpPr>
          <p:cNvPr name="Freeform 3" id="3"/>
          <p:cNvSpPr/>
          <p:nvPr/>
        </p:nvSpPr>
        <p:spPr>
          <a:xfrm flipH="false" flipV="false" rot="0">
            <a:off x="9437396" y="4260920"/>
            <a:ext cx="8241413" cy="3677731"/>
          </a:xfrm>
          <a:custGeom>
            <a:avLst/>
            <a:gdLst/>
            <a:ahLst/>
            <a:cxnLst/>
            <a:rect r="r" b="b" t="t" l="l"/>
            <a:pathLst>
              <a:path h="3677731" w="8241413">
                <a:moveTo>
                  <a:pt x="0" y="0"/>
                </a:moveTo>
                <a:lnTo>
                  <a:pt x="8241413" y="0"/>
                </a:lnTo>
                <a:lnTo>
                  <a:pt x="8241413" y="3677731"/>
                </a:lnTo>
                <a:lnTo>
                  <a:pt x="0" y="3677731"/>
                </a:lnTo>
                <a:lnTo>
                  <a:pt x="0" y="0"/>
                </a:lnTo>
                <a:close/>
              </a:path>
            </a:pathLst>
          </a:custGeom>
          <a:blipFill>
            <a:blip r:embed="rId3"/>
            <a:stretch>
              <a:fillRect l="0" t="0" r="0" b="0"/>
            </a:stretch>
          </a:blipFill>
        </p:spPr>
      </p:sp>
      <p:sp>
        <p:nvSpPr>
          <p:cNvPr name="TextBox 4" id="4"/>
          <p:cNvSpPr txBox="true"/>
          <p:nvPr/>
        </p:nvSpPr>
        <p:spPr>
          <a:xfrm rot="0">
            <a:off x="469950" y="5726244"/>
            <a:ext cx="8056103" cy="2100670"/>
          </a:xfrm>
          <a:prstGeom prst="rect">
            <a:avLst/>
          </a:prstGeom>
        </p:spPr>
        <p:txBody>
          <a:bodyPr anchor="t" rtlCol="false" tIns="0" lIns="0" bIns="0" rIns="0">
            <a:spAutoFit/>
          </a:bodyPr>
          <a:lstStyle/>
          <a:p>
            <a:pPr algn="ctr">
              <a:lnSpc>
                <a:spcPts val="2811"/>
              </a:lnSpc>
            </a:pPr>
            <a:r>
              <a:rPr lang="en-US" sz="2008">
                <a:solidFill>
                  <a:srgbClr val="000000"/>
                </a:solidFill>
                <a:latin typeface="Gotham"/>
                <a:ea typeface="Gotham"/>
                <a:cs typeface="Gotham"/>
                <a:sym typeface="Gotham"/>
              </a:rPr>
              <a:t>Murcia VM, Aggarwal V, Pesaladinne N, Thammineni R, Do N, </a:t>
            </a:r>
            <a:r>
              <a:rPr lang="en-US" sz="2008" u="sng">
                <a:solidFill>
                  <a:srgbClr val="000000"/>
                </a:solidFill>
                <a:latin typeface="Gotham"/>
                <a:ea typeface="Gotham"/>
                <a:cs typeface="Gotham"/>
                <a:sym typeface="Gotham"/>
                <a:hlinkClick r:id="rId4" tooltip="https://pubmed.ncbi.nlm.nih.gov/38827083/"/>
              </a:rPr>
              <a:t>Alterovitz G, Fricks RB. Automating Clinical Trial Matches Via Natural Language Processing of Synthetic Electronic Health Records and Clinical Trial Eligibility Criteria. AMIA Jt Summits Transl Sci Proc. 2024 May 31;2024:125-134. PMID: 38827083; PMCID: PMC11141802.</a:t>
            </a:r>
          </a:p>
        </p:txBody>
      </p:sp>
      <p:sp>
        <p:nvSpPr>
          <p:cNvPr name="TextBox 5" id="5"/>
          <p:cNvSpPr txBox="true"/>
          <p:nvPr/>
        </p:nvSpPr>
        <p:spPr>
          <a:xfrm rot="0">
            <a:off x="-2425029" y="265867"/>
            <a:ext cx="17396509" cy="1285875"/>
          </a:xfrm>
          <a:prstGeom prst="rect">
            <a:avLst/>
          </a:prstGeom>
        </p:spPr>
        <p:txBody>
          <a:bodyPr anchor="t" rtlCol="false" tIns="0" lIns="0" bIns="0" rIns="0">
            <a:spAutoFit/>
          </a:bodyPr>
          <a:lstStyle/>
          <a:p>
            <a:pPr algn="ctr">
              <a:lnSpc>
                <a:spcPts val="10199"/>
              </a:lnSpc>
              <a:spcBef>
                <a:spcPct val="0"/>
              </a:spcBef>
            </a:pPr>
            <a:r>
              <a:rPr lang="en-US" sz="8499" spc="1266">
                <a:solidFill>
                  <a:srgbClr val="000000"/>
                </a:solidFill>
                <a:latin typeface="Gotham"/>
                <a:ea typeface="Gotham"/>
                <a:cs typeface="Gotham"/>
                <a:sym typeface="Gotham"/>
              </a:rPr>
              <a:t>Literature Review</a:t>
            </a:r>
          </a:p>
        </p:txBody>
      </p:sp>
      <p:sp>
        <p:nvSpPr>
          <p:cNvPr name="TextBox 6" id="6"/>
          <p:cNvSpPr txBox="true"/>
          <p:nvPr/>
        </p:nvSpPr>
        <p:spPr>
          <a:xfrm rot="0">
            <a:off x="8288926" y="2297812"/>
            <a:ext cx="9999074" cy="1600200"/>
          </a:xfrm>
          <a:prstGeom prst="rect">
            <a:avLst/>
          </a:prstGeom>
        </p:spPr>
        <p:txBody>
          <a:bodyPr anchor="t" rtlCol="false" tIns="0" lIns="0" bIns="0" rIns="0">
            <a:spAutoFit/>
          </a:bodyPr>
          <a:lstStyle/>
          <a:p>
            <a:pPr algn="ctr">
              <a:lnSpc>
                <a:spcPts val="2144"/>
              </a:lnSpc>
              <a:spcBef>
                <a:spcPct val="0"/>
              </a:spcBef>
            </a:pPr>
            <a:r>
              <a:rPr lang="en-US" sz="1786" spc="266" u="sng">
                <a:solidFill>
                  <a:srgbClr val="000000"/>
                </a:solidFill>
                <a:latin typeface="Gotham"/>
                <a:ea typeface="Gotham"/>
                <a:cs typeface="Gotham"/>
                <a:sym typeface="Gotham"/>
                <a:hlinkClick r:id="rId5" tooltip="http://pubmed.ncbi.nlm.nih.gov/34296815/"/>
              </a:rPr>
              <a:t>Cai T, Cai F, Dahal KP, Cremone G, Lam E, Golnik C, Seyok T, Hong C, Cai T, Liao KP. Improving the Efficiency of Clinical Trial Recruitment Using an Ensemble Machine Learning to Assist With Eligibility Screening. ACR Open Rheumatol. 2021 Sep;3(9):593-600. doi: 10.1002/acr2.11289. Epub 2021 Jul 23. PMID: 34296815; PMCID: PMC8449035.E</a:t>
            </a:r>
          </a:p>
        </p:txBody>
      </p:sp>
      <p:sp>
        <p:nvSpPr>
          <p:cNvPr name="Freeform 7" id="7"/>
          <p:cNvSpPr/>
          <p:nvPr/>
        </p:nvSpPr>
        <p:spPr>
          <a:xfrm flipH="false" flipV="false" rot="0">
            <a:off x="10972800" y="7543800"/>
            <a:ext cx="7315200" cy="2743200"/>
          </a:xfrm>
          <a:custGeom>
            <a:avLst/>
            <a:gdLst/>
            <a:ahLst/>
            <a:cxnLst/>
            <a:rect r="r" b="b" t="t" l="l"/>
            <a:pathLst>
              <a:path h="2743200" w="7315200">
                <a:moveTo>
                  <a:pt x="0" y="0"/>
                </a:moveTo>
                <a:lnTo>
                  <a:pt x="7315200" y="0"/>
                </a:lnTo>
                <a:lnTo>
                  <a:pt x="7315200" y="2743200"/>
                </a:lnTo>
                <a:lnTo>
                  <a:pt x="0" y="27432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EEEEEE"/>
        </a:solidFill>
      </p:bgPr>
    </p:bg>
    <p:spTree>
      <p:nvGrpSpPr>
        <p:cNvPr id="1" name=""/>
        <p:cNvGrpSpPr/>
        <p:nvPr/>
      </p:nvGrpSpPr>
      <p:grpSpPr>
        <a:xfrm>
          <a:off x="0" y="0"/>
          <a:ext cx="0" cy="0"/>
          <a:chOff x="0" y="0"/>
          <a:chExt cx="0" cy="0"/>
        </a:xfrm>
      </p:grpSpPr>
      <p:sp>
        <p:nvSpPr>
          <p:cNvPr name="TextBox 2" id="2"/>
          <p:cNvSpPr txBox="true"/>
          <p:nvPr/>
        </p:nvSpPr>
        <p:spPr>
          <a:xfrm rot="0">
            <a:off x="492404" y="2796068"/>
            <a:ext cx="17259300" cy="2454456"/>
          </a:xfrm>
          <a:prstGeom prst="rect">
            <a:avLst/>
          </a:prstGeom>
        </p:spPr>
        <p:txBody>
          <a:bodyPr anchor="t" rtlCol="false" tIns="0" lIns="0" bIns="0" rIns="0">
            <a:spAutoFit/>
          </a:bodyPr>
          <a:lstStyle/>
          <a:p>
            <a:pPr algn="l">
              <a:lnSpc>
                <a:spcPts val="4889"/>
              </a:lnSpc>
            </a:pPr>
            <a:r>
              <a:rPr lang="en-US" sz="3492" u="sng" b="true">
                <a:solidFill>
                  <a:srgbClr val="000000"/>
                </a:solidFill>
                <a:latin typeface="Gotham Bold"/>
                <a:ea typeface="Gotham Bold"/>
                <a:cs typeface="Gotham Bold"/>
                <a:sym typeface="Gotham Bold"/>
              </a:rPr>
              <a:t>SYNTHEA:</a:t>
            </a:r>
          </a:p>
          <a:p>
            <a:pPr algn="l">
              <a:lnSpc>
                <a:spcPts val="4889"/>
              </a:lnSpc>
            </a:pPr>
            <a:r>
              <a:rPr lang="en-US" sz="3492">
                <a:solidFill>
                  <a:srgbClr val="000000"/>
                </a:solidFill>
                <a:latin typeface="Gotham"/>
                <a:ea typeface="Gotham"/>
                <a:cs typeface="Gotham"/>
                <a:sym typeface="Gotham"/>
              </a:rPr>
              <a:t>Synthea is an open-source, synthetic patient generator that simulates the medical history of patients. It's designed to produce realistic, longitudinal (over time) healthcare data that is privacy-preserving.</a:t>
            </a:r>
          </a:p>
        </p:txBody>
      </p:sp>
      <p:sp>
        <p:nvSpPr>
          <p:cNvPr name="TextBox 3" id="3"/>
          <p:cNvSpPr txBox="true"/>
          <p:nvPr/>
        </p:nvSpPr>
        <p:spPr>
          <a:xfrm rot="0">
            <a:off x="492404" y="496283"/>
            <a:ext cx="16230600" cy="1228725"/>
          </a:xfrm>
          <a:prstGeom prst="rect">
            <a:avLst/>
          </a:prstGeom>
        </p:spPr>
        <p:txBody>
          <a:bodyPr anchor="t" rtlCol="false" tIns="0" lIns="0" bIns="0" rIns="0">
            <a:spAutoFit/>
          </a:bodyPr>
          <a:lstStyle/>
          <a:p>
            <a:pPr algn="l">
              <a:lnSpc>
                <a:spcPts val="9600"/>
              </a:lnSpc>
            </a:pPr>
            <a:r>
              <a:rPr lang="en-US" sz="8000" spc="-248">
                <a:solidFill>
                  <a:srgbClr val="000000"/>
                </a:solidFill>
                <a:latin typeface="Gotham"/>
                <a:ea typeface="Gotham"/>
                <a:cs typeface="Gotham"/>
                <a:sym typeface="Gotham"/>
              </a:rPr>
              <a:t>Data Generation using Synthea</a:t>
            </a:r>
          </a:p>
        </p:txBody>
      </p:sp>
      <p:grpSp>
        <p:nvGrpSpPr>
          <p:cNvPr name="Group 4" id="4"/>
          <p:cNvGrpSpPr/>
          <p:nvPr/>
        </p:nvGrpSpPr>
        <p:grpSpPr>
          <a:xfrm rot="0">
            <a:off x="492404" y="6388260"/>
            <a:ext cx="13335892" cy="3275890"/>
            <a:chOff x="0" y="0"/>
            <a:chExt cx="17781189" cy="4367853"/>
          </a:xfrm>
        </p:grpSpPr>
        <p:sp>
          <p:nvSpPr>
            <p:cNvPr name="TextBox 5" id="5"/>
            <p:cNvSpPr txBox="true"/>
            <p:nvPr/>
          </p:nvSpPr>
          <p:spPr>
            <a:xfrm rot="0">
              <a:off x="0" y="1167164"/>
              <a:ext cx="17781189" cy="3200689"/>
            </a:xfrm>
            <a:prstGeom prst="rect">
              <a:avLst/>
            </a:prstGeom>
          </p:spPr>
          <p:txBody>
            <a:bodyPr anchor="t" rtlCol="false" tIns="0" lIns="0" bIns="0" rIns="0">
              <a:spAutoFit/>
            </a:bodyPr>
            <a:lstStyle/>
            <a:p>
              <a:pPr algn="l" marL="747060" indent="-373530" lvl="1">
                <a:lnSpc>
                  <a:spcPts val="4844"/>
                </a:lnSpc>
                <a:buAutoNum type="arabicPeriod" startAt="1"/>
              </a:pPr>
              <a:r>
                <a:rPr lang="en-US" sz="3460">
                  <a:solidFill>
                    <a:srgbClr val="000000"/>
                  </a:solidFill>
                  <a:latin typeface="Gotham"/>
                  <a:ea typeface="Gotham"/>
                  <a:cs typeface="Gotham"/>
                  <a:sym typeface="Gotham"/>
                </a:rPr>
                <a:t>Ov</a:t>
              </a:r>
              <a:r>
                <a:rPr lang="en-US" sz="3460">
                  <a:solidFill>
                    <a:srgbClr val="000000"/>
                  </a:solidFill>
                  <a:latin typeface="Gotham"/>
                  <a:ea typeface="Gotham"/>
                  <a:cs typeface="Gotham"/>
                  <a:sym typeface="Gotham"/>
                </a:rPr>
                <a:t>ercoming Real-World Data Challenges</a:t>
              </a:r>
            </a:p>
            <a:p>
              <a:pPr algn="l" marL="747060" indent="-373530" lvl="1">
                <a:lnSpc>
                  <a:spcPts val="4844"/>
                </a:lnSpc>
                <a:buAutoNum type="arabicPeriod" startAt="1"/>
              </a:pPr>
              <a:r>
                <a:rPr lang="en-US" sz="3460">
                  <a:solidFill>
                    <a:srgbClr val="000000"/>
                  </a:solidFill>
                  <a:latin typeface="Gotham"/>
                  <a:ea typeface="Gotham"/>
                  <a:cs typeface="Gotham"/>
                  <a:sym typeface="Gotham"/>
                </a:rPr>
                <a:t>Customization for Clinical Research</a:t>
              </a:r>
            </a:p>
            <a:p>
              <a:pPr algn="l" marL="747060" indent="-373530" lvl="1">
                <a:lnSpc>
                  <a:spcPts val="4844"/>
                </a:lnSpc>
                <a:buAutoNum type="arabicPeriod" startAt="1"/>
              </a:pPr>
              <a:r>
                <a:rPr lang="en-US" sz="3460">
                  <a:solidFill>
                    <a:srgbClr val="000000"/>
                  </a:solidFill>
                  <a:latin typeface="Gotham"/>
                  <a:ea typeface="Gotham"/>
                  <a:cs typeface="Gotham"/>
                  <a:sym typeface="Gotham"/>
                </a:rPr>
                <a:t>Scalability &amp; Cost Efficiency</a:t>
              </a:r>
            </a:p>
            <a:p>
              <a:pPr algn="l" marL="747060" indent="-373530" lvl="1">
                <a:lnSpc>
                  <a:spcPts val="4844"/>
                </a:lnSpc>
                <a:buAutoNum type="arabicPeriod" startAt="1"/>
              </a:pPr>
              <a:r>
                <a:rPr lang="en-US" sz="3460">
                  <a:solidFill>
                    <a:srgbClr val="000000"/>
                  </a:solidFill>
                  <a:latin typeface="Gotham"/>
                  <a:ea typeface="Gotham"/>
                  <a:cs typeface="Gotham"/>
                  <a:sym typeface="Gotham"/>
                </a:rPr>
                <a:t>Interoperability &amp; Standardization</a:t>
              </a:r>
            </a:p>
          </p:txBody>
        </p:sp>
        <p:sp>
          <p:nvSpPr>
            <p:cNvPr name="TextBox 6" id="6"/>
            <p:cNvSpPr txBox="true"/>
            <p:nvPr/>
          </p:nvSpPr>
          <p:spPr>
            <a:xfrm rot="0">
              <a:off x="29261" y="-76200"/>
              <a:ext cx="2122964" cy="880872"/>
            </a:xfrm>
            <a:prstGeom prst="rect">
              <a:avLst/>
            </a:prstGeom>
          </p:spPr>
          <p:txBody>
            <a:bodyPr anchor="t" rtlCol="false" tIns="0" lIns="0" bIns="0" rIns="0">
              <a:spAutoFit/>
            </a:bodyPr>
            <a:lstStyle/>
            <a:p>
              <a:pPr algn="ctr">
                <a:lnSpc>
                  <a:spcPts val="5586"/>
                </a:lnSpc>
              </a:pPr>
              <a:r>
                <a:rPr lang="en-US" b="true" sz="3990" u="sng">
                  <a:solidFill>
                    <a:srgbClr val="000000"/>
                  </a:solidFill>
                  <a:latin typeface="Gotham Bold"/>
                  <a:ea typeface="Gotham Bold"/>
                  <a:cs typeface="Gotham Bold"/>
                  <a:sym typeface="Gotham Bold"/>
                </a:rPr>
                <a:t>WHY?</a:t>
              </a:r>
            </a:p>
          </p:txBody>
        </p:sp>
      </p:grpSp>
      <p:sp>
        <p:nvSpPr>
          <p:cNvPr name="Freeform 7" id="7"/>
          <p:cNvSpPr/>
          <p:nvPr/>
        </p:nvSpPr>
        <p:spPr>
          <a:xfrm flipH="false" flipV="false" rot="0">
            <a:off x="10972800" y="7543800"/>
            <a:ext cx="7315200" cy="2743200"/>
          </a:xfrm>
          <a:custGeom>
            <a:avLst/>
            <a:gdLst/>
            <a:ahLst/>
            <a:cxnLst/>
            <a:rect r="r" b="b" t="t" l="l"/>
            <a:pathLst>
              <a:path h="2743200" w="7315200">
                <a:moveTo>
                  <a:pt x="0" y="0"/>
                </a:moveTo>
                <a:lnTo>
                  <a:pt x="7315200" y="0"/>
                </a:lnTo>
                <a:lnTo>
                  <a:pt x="7315200" y="2743200"/>
                </a:lnTo>
                <a:lnTo>
                  <a:pt x="0" y="27432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EEEEEE"/>
        </a:solidFill>
      </p:bgPr>
    </p:bg>
    <p:spTree>
      <p:nvGrpSpPr>
        <p:cNvPr id="1" name=""/>
        <p:cNvGrpSpPr/>
        <p:nvPr/>
      </p:nvGrpSpPr>
      <p:grpSpPr>
        <a:xfrm>
          <a:off x="0" y="0"/>
          <a:ext cx="0" cy="0"/>
          <a:chOff x="0" y="0"/>
          <a:chExt cx="0" cy="0"/>
        </a:xfrm>
      </p:grpSpPr>
      <p:sp>
        <p:nvSpPr>
          <p:cNvPr name="Freeform 2" id="2"/>
          <p:cNvSpPr/>
          <p:nvPr/>
        </p:nvSpPr>
        <p:spPr>
          <a:xfrm flipH="false" flipV="false" rot="0">
            <a:off x="0" y="2415843"/>
            <a:ext cx="559113" cy="554030"/>
          </a:xfrm>
          <a:custGeom>
            <a:avLst/>
            <a:gdLst/>
            <a:ahLst/>
            <a:cxnLst/>
            <a:rect r="r" b="b" t="t" l="l"/>
            <a:pathLst>
              <a:path h="554030" w="559113">
                <a:moveTo>
                  <a:pt x="0" y="0"/>
                </a:moveTo>
                <a:lnTo>
                  <a:pt x="559113" y="0"/>
                </a:lnTo>
                <a:lnTo>
                  <a:pt x="559113" y="554030"/>
                </a:lnTo>
                <a:lnTo>
                  <a:pt x="0" y="55403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32321" y="3541373"/>
            <a:ext cx="526792" cy="548741"/>
          </a:xfrm>
          <a:custGeom>
            <a:avLst/>
            <a:gdLst/>
            <a:ahLst/>
            <a:cxnLst/>
            <a:rect r="r" b="b" t="t" l="l"/>
            <a:pathLst>
              <a:path h="548741" w="526792">
                <a:moveTo>
                  <a:pt x="0" y="0"/>
                </a:moveTo>
                <a:lnTo>
                  <a:pt x="526792" y="0"/>
                </a:lnTo>
                <a:lnTo>
                  <a:pt x="526792" y="548741"/>
                </a:lnTo>
                <a:lnTo>
                  <a:pt x="0" y="54874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4643" y="5143500"/>
            <a:ext cx="562148" cy="571500"/>
          </a:xfrm>
          <a:custGeom>
            <a:avLst/>
            <a:gdLst/>
            <a:ahLst/>
            <a:cxnLst/>
            <a:rect r="r" b="b" t="t" l="l"/>
            <a:pathLst>
              <a:path h="571500" w="562148">
                <a:moveTo>
                  <a:pt x="0" y="0"/>
                </a:moveTo>
                <a:lnTo>
                  <a:pt x="562148" y="0"/>
                </a:lnTo>
                <a:lnTo>
                  <a:pt x="562148" y="571500"/>
                </a:lnTo>
                <a:lnTo>
                  <a:pt x="0" y="5715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63494" y="6502416"/>
            <a:ext cx="530975" cy="571500"/>
          </a:xfrm>
          <a:custGeom>
            <a:avLst/>
            <a:gdLst/>
            <a:ahLst/>
            <a:cxnLst/>
            <a:rect r="r" b="b" t="t" l="l"/>
            <a:pathLst>
              <a:path h="571500" w="530975">
                <a:moveTo>
                  <a:pt x="0" y="0"/>
                </a:moveTo>
                <a:lnTo>
                  <a:pt x="530975" y="0"/>
                </a:lnTo>
                <a:lnTo>
                  <a:pt x="530975" y="571500"/>
                </a:lnTo>
                <a:lnTo>
                  <a:pt x="0" y="57150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4202797">
            <a:off x="9952048" y="5546039"/>
            <a:ext cx="1062677" cy="3176479"/>
          </a:xfrm>
          <a:custGeom>
            <a:avLst/>
            <a:gdLst/>
            <a:ahLst/>
            <a:cxnLst/>
            <a:rect r="r" b="b" t="t" l="l"/>
            <a:pathLst>
              <a:path h="3176479" w="1062677">
                <a:moveTo>
                  <a:pt x="0" y="0"/>
                </a:moveTo>
                <a:lnTo>
                  <a:pt x="1062677" y="0"/>
                </a:lnTo>
                <a:lnTo>
                  <a:pt x="1062677" y="3176479"/>
                </a:lnTo>
                <a:lnTo>
                  <a:pt x="0" y="3176479"/>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7" id="7"/>
          <p:cNvSpPr txBox="true"/>
          <p:nvPr/>
        </p:nvSpPr>
        <p:spPr>
          <a:xfrm rot="0">
            <a:off x="492404" y="620108"/>
            <a:ext cx="16230600" cy="1228725"/>
          </a:xfrm>
          <a:prstGeom prst="rect">
            <a:avLst/>
          </a:prstGeom>
        </p:spPr>
        <p:txBody>
          <a:bodyPr anchor="t" rtlCol="false" tIns="0" lIns="0" bIns="0" rIns="0">
            <a:spAutoFit/>
          </a:bodyPr>
          <a:lstStyle/>
          <a:p>
            <a:pPr algn="l">
              <a:lnSpc>
                <a:spcPts val="9600"/>
              </a:lnSpc>
            </a:pPr>
            <a:r>
              <a:rPr lang="en-US" sz="8000" spc="-248">
                <a:solidFill>
                  <a:srgbClr val="000000"/>
                </a:solidFill>
                <a:latin typeface="Gotham"/>
                <a:ea typeface="Gotham"/>
                <a:cs typeface="Gotham"/>
                <a:sym typeface="Gotham"/>
              </a:rPr>
              <a:t>Data Generation using Synthea</a:t>
            </a:r>
          </a:p>
        </p:txBody>
      </p:sp>
      <p:sp>
        <p:nvSpPr>
          <p:cNvPr name="TextBox 8" id="8"/>
          <p:cNvSpPr txBox="true"/>
          <p:nvPr/>
        </p:nvSpPr>
        <p:spPr>
          <a:xfrm rot="0">
            <a:off x="730529" y="2415843"/>
            <a:ext cx="12274153" cy="1181100"/>
          </a:xfrm>
          <a:prstGeom prst="rect">
            <a:avLst/>
          </a:prstGeom>
        </p:spPr>
        <p:txBody>
          <a:bodyPr anchor="t" rtlCol="false" tIns="0" lIns="0" bIns="0" rIns="0">
            <a:spAutoFit/>
          </a:bodyPr>
          <a:lstStyle/>
          <a:p>
            <a:pPr algn="l">
              <a:lnSpc>
                <a:spcPts val="2399"/>
              </a:lnSpc>
              <a:spcBef>
                <a:spcPct val="0"/>
              </a:spcBef>
            </a:pPr>
            <a:r>
              <a:rPr lang="en-US" sz="1999" spc="297">
                <a:solidFill>
                  <a:srgbClr val="000000"/>
                </a:solidFill>
                <a:latin typeface="Gotham"/>
                <a:ea typeface="Gotham"/>
                <a:cs typeface="Gotham"/>
                <a:sym typeface="Gotham"/>
              </a:rPr>
              <a:t>Prepare Your Environment</a:t>
            </a:r>
          </a:p>
          <a:p>
            <a:pPr algn="l">
              <a:lnSpc>
                <a:spcPts val="2399"/>
              </a:lnSpc>
              <a:spcBef>
                <a:spcPct val="0"/>
              </a:spcBef>
            </a:pPr>
            <a:r>
              <a:rPr lang="en-US" sz="1999" spc="297">
                <a:solidFill>
                  <a:srgbClr val="000000"/>
                </a:solidFill>
                <a:latin typeface="Gotham"/>
                <a:ea typeface="Gotham"/>
                <a:cs typeface="Gotham"/>
                <a:sym typeface="Gotham"/>
              </a:rPr>
              <a:t>To begin, you need to set up your computer to support Synthea. This involves installing some basic tools</a:t>
            </a:r>
          </a:p>
          <a:p>
            <a:pPr algn="l">
              <a:lnSpc>
                <a:spcPts val="2399"/>
              </a:lnSpc>
              <a:spcBef>
                <a:spcPct val="0"/>
              </a:spcBef>
            </a:pPr>
          </a:p>
        </p:txBody>
      </p:sp>
      <p:sp>
        <p:nvSpPr>
          <p:cNvPr name="TextBox 9" id="9"/>
          <p:cNvSpPr txBox="true"/>
          <p:nvPr/>
        </p:nvSpPr>
        <p:spPr>
          <a:xfrm rot="0">
            <a:off x="730529" y="3682842"/>
            <a:ext cx="11036596" cy="1181100"/>
          </a:xfrm>
          <a:prstGeom prst="rect">
            <a:avLst/>
          </a:prstGeom>
        </p:spPr>
        <p:txBody>
          <a:bodyPr anchor="t" rtlCol="false" tIns="0" lIns="0" bIns="0" rIns="0">
            <a:spAutoFit/>
          </a:bodyPr>
          <a:lstStyle/>
          <a:p>
            <a:pPr algn="just">
              <a:lnSpc>
                <a:spcPts val="2399"/>
              </a:lnSpc>
              <a:spcBef>
                <a:spcPct val="0"/>
              </a:spcBef>
            </a:pPr>
            <a:r>
              <a:rPr lang="en-US" sz="1999" spc="297">
                <a:solidFill>
                  <a:srgbClr val="000000"/>
                </a:solidFill>
                <a:latin typeface="Gotham"/>
                <a:ea typeface="Gotham"/>
                <a:cs typeface="Gotham"/>
                <a:sym typeface="Gotham"/>
              </a:rPr>
              <a:t>Get the Synthea Software:</a:t>
            </a:r>
          </a:p>
          <a:p>
            <a:pPr algn="just">
              <a:lnSpc>
                <a:spcPts val="2399"/>
              </a:lnSpc>
              <a:spcBef>
                <a:spcPct val="0"/>
              </a:spcBef>
            </a:pPr>
            <a:r>
              <a:rPr lang="en-US" sz="1999" spc="297">
                <a:solidFill>
                  <a:srgbClr val="000000"/>
                </a:solidFill>
                <a:latin typeface="Gotham"/>
                <a:ea typeface="Gotham"/>
                <a:cs typeface="Gotham"/>
                <a:sym typeface="Gotham"/>
              </a:rPr>
              <a:t>Th</a:t>
            </a:r>
            <a:r>
              <a:rPr lang="en-US" sz="1999" spc="297">
                <a:solidFill>
                  <a:srgbClr val="000000"/>
                </a:solidFill>
                <a:latin typeface="Gotham"/>
                <a:ea typeface="Gotham"/>
                <a:cs typeface="Gotham"/>
                <a:sym typeface="Gotham"/>
              </a:rPr>
              <a:t>is i</a:t>
            </a:r>
            <a:r>
              <a:rPr lang="en-US" sz="1999" spc="297">
                <a:solidFill>
                  <a:srgbClr val="000000"/>
                </a:solidFill>
                <a:latin typeface="Gotham"/>
                <a:ea typeface="Gotham"/>
                <a:cs typeface="Gotham"/>
                <a:sym typeface="Gotham"/>
              </a:rPr>
              <a:t>s do</a:t>
            </a:r>
            <a:r>
              <a:rPr lang="en-US" sz="1999" spc="297">
                <a:solidFill>
                  <a:srgbClr val="000000"/>
                </a:solidFill>
                <a:latin typeface="Gotham"/>
                <a:ea typeface="Gotham"/>
                <a:cs typeface="Gotham"/>
                <a:sym typeface="Gotham"/>
              </a:rPr>
              <a:t>ne </a:t>
            </a:r>
            <a:r>
              <a:rPr lang="en-US" sz="1999" spc="297">
                <a:solidFill>
                  <a:srgbClr val="000000"/>
                </a:solidFill>
                <a:latin typeface="Gotham"/>
                <a:ea typeface="Gotham"/>
                <a:cs typeface="Gotham"/>
                <a:sym typeface="Gotham"/>
              </a:rPr>
              <a:t>by</a:t>
            </a:r>
            <a:r>
              <a:rPr lang="en-US" sz="1999" spc="297">
                <a:solidFill>
                  <a:srgbClr val="000000"/>
                </a:solidFill>
                <a:latin typeface="Gotham"/>
                <a:ea typeface="Gotham"/>
                <a:cs typeface="Gotham"/>
                <a:sym typeface="Gotham"/>
              </a:rPr>
              <a:t> </a:t>
            </a:r>
            <a:r>
              <a:rPr lang="en-US" sz="1999" spc="297">
                <a:solidFill>
                  <a:srgbClr val="000000"/>
                </a:solidFill>
                <a:latin typeface="Gotham"/>
                <a:ea typeface="Gotham"/>
                <a:cs typeface="Gotham"/>
                <a:sym typeface="Gotham"/>
              </a:rPr>
              <a:t>dow</a:t>
            </a:r>
            <a:r>
              <a:rPr lang="en-US" sz="1999" spc="297">
                <a:solidFill>
                  <a:srgbClr val="000000"/>
                </a:solidFill>
                <a:latin typeface="Gotham"/>
                <a:ea typeface="Gotham"/>
                <a:cs typeface="Gotham"/>
                <a:sym typeface="Gotham"/>
              </a:rPr>
              <a:t>n</a:t>
            </a:r>
            <a:r>
              <a:rPr lang="en-US" sz="1999" spc="297">
                <a:solidFill>
                  <a:srgbClr val="000000"/>
                </a:solidFill>
                <a:latin typeface="Gotham"/>
                <a:ea typeface="Gotham"/>
                <a:cs typeface="Gotham"/>
                <a:sym typeface="Gotham"/>
              </a:rPr>
              <a:t>loa</a:t>
            </a:r>
            <a:r>
              <a:rPr lang="en-US" sz="1999" spc="297">
                <a:solidFill>
                  <a:srgbClr val="000000"/>
                </a:solidFill>
                <a:latin typeface="Gotham"/>
                <a:ea typeface="Gotham"/>
                <a:cs typeface="Gotham"/>
                <a:sym typeface="Gotham"/>
              </a:rPr>
              <a:t>di</a:t>
            </a:r>
            <a:r>
              <a:rPr lang="en-US" sz="1999" spc="297">
                <a:solidFill>
                  <a:srgbClr val="000000"/>
                </a:solidFill>
                <a:latin typeface="Gotham"/>
                <a:ea typeface="Gotham"/>
                <a:cs typeface="Gotham"/>
                <a:sym typeface="Gotham"/>
              </a:rPr>
              <a:t>ng</a:t>
            </a:r>
            <a:r>
              <a:rPr lang="en-US" sz="1999" spc="297">
                <a:solidFill>
                  <a:srgbClr val="000000"/>
                </a:solidFill>
                <a:latin typeface="Gotham"/>
                <a:ea typeface="Gotham"/>
                <a:cs typeface="Gotham"/>
                <a:sym typeface="Gotham"/>
              </a:rPr>
              <a:t> </a:t>
            </a:r>
            <a:r>
              <a:rPr lang="en-US" sz="1999" spc="297">
                <a:solidFill>
                  <a:srgbClr val="000000"/>
                </a:solidFill>
                <a:latin typeface="Gotham"/>
                <a:ea typeface="Gotham"/>
                <a:cs typeface="Gotham"/>
                <a:sym typeface="Gotham"/>
              </a:rPr>
              <a:t>i</a:t>
            </a:r>
            <a:r>
              <a:rPr lang="en-US" sz="1999" spc="297">
                <a:solidFill>
                  <a:srgbClr val="000000"/>
                </a:solidFill>
                <a:latin typeface="Gotham"/>
                <a:ea typeface="Gotham"/>
                <a:cs typeface="Gotham"/>
                <a:sym typeface="Gotham"/>
              </a:rPr>
              <a:t>t </a:t>
            </a:r>
            <a:r>
              <a:rPr lang="en-US" sz="1999" spc="297">
                <a:solidFill>
                  <a:srgbClr val="000000"/>
                </a:solidFill>
                <a:latin typeface="Gotham"/>
                <a:ea typeface="Gotham"/>
                <a:cs typeface="Gotham"/>
                <a:sym typeface="Gotham"/>
              </a:rPr>
              <a:t>f</a:t>
            </a:r>
            <a:r>
              <a:rPr lang="en-US" sz="1999" spc="297">
                <a:solidFill>
                  <a:srgbClr val="000000"/>
                </a:solidFill>
                <a:latin typeface="Gotham"/>
                <a:ea typeface="Gotham"/>
                <a:cs typeface="Gotham"/>
                <a:sym typeface="Gotham"/>
              </a:rPr>
              <a:t>r</a:t>
            </a:r>
            <a:r>
              <a:rPr lang="en-US" sz="1999" spc="297">
                <a:solidFill>
                  <a:srgbClr val="000000"/>
                </a:solidFill>
                <a:latin typeface="Gotham"/>
                <a:ea typeface="Gotham"/>
                <a:cs typeface="Gotham"/>
                <a:sym typeface="Gotham"/>
              </a:rPr>
              <a:t>o</a:t>
            </a:r>
            <a:r>
              <a:rPr lang="en-US" sz="1999" spc="297">
                <a:solidFill>
                  <a:srgbClr val="000000"/>
                </a:solidFill>
                <a:latin typeface="Gotham"/>
                <a:ea typeface="Gotham"/>
                <a:cs typeface="Gotham"/>
                <a:sym typeface="Gotham"/>
              </a:rPr>
              <a:t>m</a:t>
            </a:r>
            <a:r>
              <a:rPr lang="en-US" sz="1999" spc="297">
                <a:solidFill>
                  <a:srgbClr val="000000"/>
                </a:solidFill>
                <a:latin typeface="Gotham"/>
                <a:ea typeface="Gotham"/>
                <a:cs typeface="Gotham"/>
                <a:sym typeface="Gotham"/>
              </a:rPr>
              <a:t> i</a:t>
            </a:r>
            <a:r>
              <a:rPr lang="en-US" sz="1999" spc="297">
                <a:solidFill>
                  <a:srgbClr val="000000"/>
                </a:solidFill>
                <a:latin typeface="Gotham"/>
                <a:ea typeface="Gotham"/>
                <a:cs typeface="Gotham"/>
                <a:sym typeface="Gotham"/>
              </a:rPr>
              <a:t>ts </a:t>
            </a:r>
            <a:r>
              <a:rPr lang="en-US" sz="1999" spc="297">
                <a:solidFill>
                  <a:srgbClr val="000000"/>
                </a:solidFill>
                <a:latin typeface="Gotham"/>
                <a:ea typeface="Gotham"/>
                <a:cs typeface="Gotham"/>
                <a:sym typeface="Gotham"/>
              </a:rPr>
              <a:t>publ</a:t>
            </a:r>
            <a:r>
              <a:rPr lang="en-US" sz="1999" spc="297">
                <a:solidFill>
                  <a:srgbClr val="000000"/>
                </a:solidFill>
                <a:latin typeface="Gotham"/>
                <a:ea typeface="Gotham"/>
                <a:cs typeface="Gotham"/>
                <a:sym typeface="Gotham"/>
              </a:rPr>
              <a:t>ic</a:t>
            </a:r>
            <a:r>
              <a:rPr lang="en-US" sz="1999" spc="297">
                <a:solidFill>
                  <a:srgbClr val="000000"/>
                </a:solidFill>
                <a:latin typeface="Gotham"/>
                <a:ea typeface="Gotham"/>
                <a:cs typeface="Gotham"/>
                <a:sym typeface="Gotham"/>
              </a:rPr>
              <a:t> reposi</a:t>
            </a:r>
            <a:r>
              <a:rPr lang="en-US" sz="1999" spc="297">
                <a:solidFill>
                  <a:srgbClr val="000000"/>
                </a:solidFill>
                <a:latin typeface="Gotham"/>
                <a:ea typeface="Gotham"/>
                <a:cs typeface="Gotham"/>
                <a:sym typeface="Gotham"/>
              </a:rPr>
              <a:t>to</a:t>
            </a:r>
            <a:r>
              <a:rPr lang="en-US" sz="1999" spc="297">
                <a:solidFill>
                  <a:srgbClr val="000000"/>
                </a:solidFill>
                <a:latin typeface="Gotham"/>
                <a:ea typeface="Gotham"/>
                <a:cs typeface="Gotham"/>
                <a:sym typeface="Gotham"/>
              </a:rPr>
              <a:t>ry</a:t>
            </a:r>
            <a:r>
              <a:rPr lang="en-US" sz="1999" spc="297">
                <a:solidFill>
                  <a:srgbClr val="000000"/>
                </a:solidFill>
                <a:latin typeface="Gotham"/>
                <a:ea typeface="Gotham"/>
                <a:cs typeface="Gotham"/>
                <a:sym typeface="Gotham"/>
              </a:rPr>
              <a:t> </a:t>
            </a:r>
            <a:r>
              <a:rPr lang="en-US" sz="1999" spc="297">
                <a:solidFill>
                  <a:srgbClr val="000000"/>
                </a:solidFill>
                <a:latin typeface="Gotham"/>
                <a:ea typeface="Gotham"/>
                <a:cs typeface="Gotham"/>
                <a:sym typeface="Gotham"/>
              </a:rPr>
              <a:t>(G</a:t>
            </a:r>
            <a:r>
              <a:rPr lang="en-US" sz="1999" spc="297">
                <a:solidFill>
                  <a:srgbClr val="000000"/>
                </a:solidFill>
                <a:latin typeface="Gotham"/>
                <a:ea typeface="Gotham"/>
                <a:cs typeface="Gotham"/>
                <a:sym typeface="Gotham"/>
              </a:rPr>
              <a:t>i</a:t>
            </a:r>
            <a:r>
              <a:rPr lang="en-US" sz="1999" spc="297">
                <a:solidFill>
                  <a:srgbClr val="000000"/>
                </a:solidFill>
                <a:latin typeface="Gotham"/>
                <a:ea typeface="Gotham"/>
                <a:cs typeface="Gotham"/>
                <a:sym typeface="Gotham"/>
              </a:rPr>
              <a:t>tHub). O</a:t>
            </a:r>
            <a:r>
              <a:rPr lang="en-US" sz="1999" spc="297">
                <a:solidFill>
                  <a:srgbClr val="000000"/>
                </a:solidFill>
                <a:latin typeface="Gotham"/>
                <a:ea typeface="Gotham"/>
                <a:cs typeface="Gotham"/>
                <a:sym typeface="Gotham"/>
              </a:rPr>
              <a:t>nce</a:t>
            </a:r>
            <a:r>
              <a:rPr lang="en-US" sz="1999" spc="297">
                <a:solidFill>
                  <a:srgbClr val="000000"/>
                </a:solidFill>
                <a:latin typeface="Gotham"/>
                <a:ea typeface="Gotham"/>
                <a:cs typeface="Gotham"/>
                <a:sym typeface="Gotham"/>
              </a:rPr>
              <a:t> downlo</a:t>
            </a:r>
            <a:r>
              <a:rPr lang="en-US" sz="1999" spc="297">
                <a:solidFill>
                  <a:srgbClr val="000000"/>
                </a:solidFill>
                <a:latin typeface="Gotham"/>
                <a:ea typeface="Gotham"/>
                <a:cs typeface="Gotham"/>
                <a:sym typeface="Gotham"/>
              </a:rPr>
              <a:t>a</a:t>
            </a:r>
            <a:r>
              <a:rPr lang="en-US" sz="1999" spc="297">
                <a:solidFill>
                  <a:srgbClr val="000000"/>
                </a:solidFill>
                <a:latin typeface="Gotham"/>
                <a:ea typeface="Gotham"/>
                <a:cs typeface="Gotham"/>
                <a:sym typeface="Gotham"/>
              </a:rPr>
              <a:t>d</a:t>
            </a:r>
            <a:r>
              <a:rPr lang="en-US" sz="1999" spc="297">
                <a:solidFill>
                  <a:srgbClr val="000000"/>
                </a:solidFill>
                <a:latin typeface="Gotham"/>
                <a:ea typeface="Gotham"/>
                <a:cs typeface="Gotham"/>
                <a:sym typeface="Gotham"/>
              </a:rPr>
              <a:t>ed</a:t>
            </a:r>
            <a:r>
              <a:rPr lang="en-US" sz="1999" spc="297">
                <a:solidFill>
                  <a:srgbClr val="000000"/>
                </a:solidFill>
                <a:latin typeface="Gotham"/>
                <a:ea typeface="Gotham"/>
                <a:cs typeface="Gotham"/>
                <a:sym typeface="Gotham"/>
              </a:rPr>
              <a:t>,</a:t>
            </a:r>
            <a:r>
              <a:rPr lang="en-US" sz="1999" spc="297">
                <a:solidFill>
                  <a:srgbClr val="000000"/>
                </a:solidFill>
                <a:latin typeface="Gotham"/>
                <a:ea typeface="Gotham"/>
                <a:cs typeface="Gotham"/>
                <a:sym typeface="Gotham"/>
              </a:rPr>
              <a:t> </a:t>
            </a:r>
            <a:r>
              <a:rPr lang="en-US" sz="1999" spc="297">
                <a:solidFill>
                  <a:srgbClr val="000000"/>
                </a:solidFill>
                <a:latin typeface="Gotham"/>
                <a:ea typeface="Gotham"/>
                <a:cs typeface="Gotham"/>
                <a:sym typeface="Gotham"/>
              </a:rPr>
              <a:t>you’ll hav</a:t>
            </a:r>
            <a:r>
              <a:rPr lang="en-US" sz="1999" spc="297">
                <a:solidFill>
                  <a:srgbClr val="000000"/>
                </a:solidFill>
                <a:latin typeface="Gotham"/>
                <a:ea typeface="Gotham"/>
                <a:cs typeface="Gotham"/>
                <a:sym typeface="Gotham"/>
              </a:rPr>
              <a:t>e</a:t>
            </a:r>
            <a:r>
              <a:rPr lang="en-US" sz="1999" spc="297">
                <a:solidFill>
                  <a:srgbClr val="000000"/>
                </a:solidFill>
                <a:latin typeface="Gotham"/>
                <a:ea typeface="Gotham"/>
                <a:cs typeface="Gotham"/>
                <a:sym typeface="Gotham"/>
              </a:rPr>
              <a:t> </a:t>
            </a:r>
            <a:r>
              <a:rPr lang="en-US" sz="1999" spc="297">
                <a:solidFill>
                  <a:srgbClr val="000000"/>
                </a:solidFill>
                <a:latin typeface="Gotham"/>
                <a:ea typeface="Gotham"/>
                <a:cs typeface="Gotham"/>
                <a:sym typeface="Gotham"/>
              </a:rPr>
              <a:t>a</a:t>
            </a:r>
            <a:r>
              <a:rPr lang="en-US" sz="1999" spc="297">
                <a:solidFill>
                  <a:srgbClr val="000000"/>
                </a:solidFill>
                <a:latin typeface="Gotham"/>
                <a:ea typeface="Gotham"/>
                <a:cs typeface="Gotham"/>
                <a:sym typeface="Gotham"/>
              </a:rPr>
              <a:t>cc</a:t>
            </a:r>
            <a:r>
              <a:rPr lang="en-US" sz="1999" spc="297">
                <a:solidFill>
                  <a:srgbClr val="000000"/>
                </a:solidFill>
                <a:latin typeface="Gotham"/>
                <a:ea typeface="Gotham"/>
                <a:cs typeface="Gotham"/>
                <a:sym typeface="Gotham"/>
              </a:rPr>
              <a:t>e</a:t>
            </a:r>
            <a:r>
              <a:rPr lang="en-US" sz="1999" spc="297">
                <a:solidFill>
                  <a:srgbClr val="000000"/>
                </a:solidFill>
                <a:latin typeface="Gotham"/>
                <a:ea typeface="Gotham"/>
                <a:cs typeface="Gotham"/>
                <a:sym typeface="Gotham"/>
              </a:rPr>
              <a:t>ss</a:t>
            </a:r>
            <a:r>
              <a:rPr lang="en-US" sz="1999" spc="297">
                <a:solidFill>
                  <a:srgbClr val="000000"/>
                </a:solidFill>
                <a:latin typeface="Gotham"/>
                <a:ea typeface="Gotham"/>
                <a:cs typeface="Gotham"/>
                <a:sym typeface="Gotham"/>
              </a:rPr>
              <a:t> </a:t>
            </a:r>
            <a:r>
              <a:rPr lang="en-US" sz="1999" spc="297">
                <a:solidFill>
                  <a:srgbClr val="000000"/>
                </a:solidFill>
                <a:latin typeface="Gotham"/>
                <a:ea typeface="Gotham"/>
                <a:cs typeface="Gotham"/>
                <a:sym typeface="Gotham"/>
              </a:rPr>
              <a:t>t</a:t>
            </a:r>
            <a:r>
              <a:rPr lang="en-US" sz="1999" spc="297">
                <a:solidFill>
                  <a:srgbClr val="000000"/>
                </a:solidFill>
                <a:latin typeface="Gotham"/>
                <a:ea typeface="Gotham"/>
                <a:cs typeface="Gotham"/>
                <a:sym typeface="Gotham"/>
              </a:rPr>
              <a:t>o</a:t>
            </a:r>
            <a:r>
              <a:rPr lang="en-US" sz="1999" spc="297">
                <a:solidFill>
                  <a:srgbClr val="000000"/>
                </a:solidFill>
                <a:latin typeface="Gotham"/>
                <a:ea typeface="Gotham"/>
                <a:cs typeface="Gotham"/>
                <a:sym typeface="Gotham"/>
              </a:rPr>
              <a:t> al</a:t>
            </a:r>
            <a:r>
              <a:rPr lang="en-US" sz="1999" spc="297">
                <a:solidFill>
                  <a:srgbClr val="000000"/>
                </a:solidFill>
                <a:latin typeface="Gotham"/>
                <a:ea typeface="Gotham"/>
                <a:cs typeface="Gotham"/>
                <a:sym typeface="Gotham"/>
              </a:rPr>
              <a:t>l </a:t>
            </a:r>
            <a:r>
              <a:rPr lang="en-US" sz="1999" spc="297">
                <a:solidFill>
                  <a:srgbClr val="000000"/>
                </a:solidFill>
                <a:latin typeface="Gotham"/>
                <a:ea typeface="Gotham"/>
                <a:cs typeface="Gotham"/>
                <a:sym typeface="Gotham"/>
              </a:rPr>
              <a:t>the</a:t>
            </a:r>
            <a:r>
              <a:rPr lang="en-US" sz="1999" spc="297">
                <a:solidFill>
                  <a:srgbClr val="000000"/>
                </a:solidFill>
                <a:latin typeface="Gotham"/>
                <a:ea typeface="Gotham"/>
                <a:cs typeface="Gotham"/>
                <a:sym typeface="Gotham"/>
              </a:rPr>
              <a:t> </a:t>
            </a:r>
            <a:r>
              <a:rPr lang="en-US" sz="1999" spc="297">
                <a:solidFill>
                  <a:srgbClr val="000000"/>
                </a:solidFill>
                <a:latin typeface="Gotham"/>
                <a:ea typeface="Gotham"/>
                <a:cs typeface="Gotham"/>
                <a:sym typeface="Gotham"/>
              </a:rPr>
              <a:t>com</a:t>
            </a:r>
            <a:r>
              <a:rPr lang="en-US" sz="1999" spc="297">
                <a:solidFill>
                  <a:srgbClr val="000000"/>
                </a:solidFill>
                <a:latin typeface="Gotham"/>
                <a:ea typeface="Gotham"/>
                <a:cs typeface="Gotham"/>
                <a:sym typeface="Gotham"/>
              </a:rPr>
              <a:t>po</a:t>
            </a:r>
            <a:r>
              <a:rPr lang="en-US" sz="1999" spc="297">
                <a:solidFill>
                  <a:srgbClr val="000000"/>
                </a:solidFill>
                <a:latin typeface="Gotham"/>
                <a:ea typeface="Gotham"/>
                <a:cs typeface="Gotham"/>
                <a:sym typeface="Gotham"/>
              </a:rPr>
              <a:t>n</a:t>
            </a:r>
            <a:r>
              <a:rPr lang="en-US" sz="1999" spc="297">
                <a:solidFill>
                  <a:srgbClr val="000000"/>
                </a:solidFill>
                <a:latin typeface="Gotham"/>
                <a:ea typeface="Gotham"/>
                <a:cs typeface="Gotham"/>
                <a:sym typeface="Gotham"/>
              </a:rPr>
              <a:t>en</a:t>
            </a:r>
            <a:r>
              <a:rPr lang="en-US" sz="1999" spc="297">
                <a:solidFill>
                  <a:srgbClr val="000000"/>
                </a:solidFill>
                <a:latin typeface="Gotham"/>
                <a:ea typeface="Gotham"/>
                <a:cs typeface="Gotham"/>
                <a:sym typeface="Gotham"/>
              </a:rPr>
              <a:t>t</a:t>
            </a:r>
            <a:r>
              <a:rPr lang="en-US" sz="1999" spc="297">
                <a:solidFill>
                  <a:srgbClr val="000000"/>
                </a:solidFill>
                <a:latin typeface="Gotham"/>
                <a:ea typeface="Gotham"/>
                <a:cs typeface="Gotham"/>
                <a:sym typeface="Gotham"/>
              </a:rPr>
              <a:t> </a:t>
            </a:r>
          </a:p>
          <a:p>
            <a:pPr algn="just">
              <a:lnSpc>
                <a:spcPts val="2399"/>
              </a:lnSpc>
              <a:spcBef>
                <a:spcPct val="0"/>
              </a:spcBef>
            </a:pPr>
            <a:r>
              <a:rPr lang="en-US" sz="1999" spc="297">
                <a:solidFill>
                  <a:srgbClr val="000000"/>
                </a:solidFill>
                <a:latin typeface="Gotham"/>
                <a:ea typeface="Gotham"/>
                <a:cs typeface="Gotham"/>
                <a:sym typeface="Gotham"/>
              </a:rPr>
              <a:t>rules</a:t>
            </a:r>
          </a:p>
        </p:txBody>
      </p:sp>
      <p:sp>
        <p:nvSpPr>
          <p:cNvPr name="TextBox 10" id="10"/>
          <p:cNvSpPr txBox="true"/>
          <p:nvPr/>
        </p:nvSpPr>
        <p:spPr>
          <a:xfrm rot="0">
            <a:off x="661144" y="5143500"/>
            <a:ext cx="13829466" cy="1476375"/>
          </a:xfrm>
          <a:prstGeom prst="rect">
            <a:avLst/>
          </a:prstGeom>
        </p:spPr>
        <p:txBody>
          <a:bodyPr anchor="t" rtlCol="false" tIns="0" lIns="0" bIns="0" rIns="0">
            <a:spAutoFit/>
          </a:bodyPr>
          <a:lstStyle/>
          <a:p>
            <a:pPr algn="l">
              <a:lnSpc>
                <a:spcPts val="2399"/>
              </a:lnSpc>
              <a:spcBef>
                <a:spcPct val="0"/>
              </a:spcBef>
            </a:pPr>
            <a:r>
              <a:rPr lang="en-US" sz="1999" spc="297">
                <a:solidFill>
                  <a:srgbClr val="000000"/>
                </a:solidFill>
                <a:latin typeface="Gotham"/>
                <a:ea typeface="Gotham"/>
                <a:cs typeface="Gotham"/>
                <a:sym typeface="Gotham"/>
              </a:rPr>
              <a:t>Conf</a:t>
            </a:r>
            <a:r>
              <a:rPr lang="en-US" sz="1999" spc="297">
                <a:solidFill>
                  <a:srgbClr val="000000"/>
                </a:solidFill>
                <a:latin typeface="Gotham"/>
                <a:ea typeface="Gotham"/>
                <a:cs typeface="Gotham"/>
                <a:sym typeface="Gotham"/>
              </a:rPr>
              <a:t>igure the Simulation:</a:t>
            </a:r>
          </a:p>
          <a:p>
            <a:pPr algn="l">
              <a:lnSpc>
                <a:spcPts val="2399"/>
              </a:lnSpc>
              <a:spcBef>
                <a:spcPct val="0"/>
              </a:spcBef>
            </a:pPr>
            <a:r>
              <a:rPr lang="en-US" sz="1999" spc="297">
                <a:solidFill>
                  <a:srgbClr val="000000"/>
                </a:solidFill>
                <a:latin typeface="Gotham"/>
                <a:ea typeface="Gotham"/>
                <a:cs typeface="Gotham"/>
                <a:sym typeface="Gotham"/>
              </a:rPr>
              <a:t>Before generating data, we customize how you want it to behave:</a:t>
            </a:r>
          </a:p>
          <a:p>
            <a:pPr algn="l">
              <a:lnSpc>
                <a:spcPts val="2399"/>
              </a:lnSpc>
              <a:spcBef>
                <a:spcPct val="0"/>
              </a:spcBef>
            </a:pPr>
            <a:r>
              <a:rPr lang="en-US" sz="1999" spc="297">
                <a:solidFill>
                  <a:srgbClr val="000000"/>
                </a:solidFill>
                <a:latin typeface="Gotham"/>
                <a:ea typeface="Gotham"/>
                <a:cs typeface="Gotham"/>
                <a:sym typeface="Gotham"/>
              </a:rPr>
              <a:t>how many patients, geographic location, disease progression modules</a:t>
            </a:r>
          </a:p>
          <a:p>
            <a:pPr algn="l">
              <a:lnSpc>
                <a:spcPts val="2399"/>
              </a:lnSpc>
              <a:spcBef>
                <a:spcPct val="0"/>
              </a:spcBef>
            </a:pPr>
          </a:p>
          <a:p>
            <a:pPr algn="l">
              <a:lnSpc>
                <a:spcPts val="2399"/>
              </a:lnSpc>
              <a:spcBef>
                <a:spcPct val="0"/>
              </a:spcBef>
            </a:pPr>
          </a:p>
        </p:txBody>
      </p:sp>
      <p:sp>
        <p:nvSpPr>
          <p:cNvPr name="TextBox 11" id="11"/>
          <p:cNvSpPr txBox="true"/>
          <p:nvPr/>
        </p:nvSpPr>
        <p:spPr>
          <a:xfrm rot="0">
            <a:off x="661144" y="6502416"/>
            <a:ext cx="13829466" cy="1181100"/>
          </a:xfrm>
          <a:prstGeom prst="rect">
            <a:avLst/>
          </a:prstGeom>
        </p:spPr>
        <p:txBody>
          <a:bodyPr anchor="t" rtlCol="false" tIns="0" lIns="0" bIns="0" rIns="0">
            <a:spAutoFit/>
          </a:bodyPr>
          <a:lstStyle/>
          <a:p>
            <a:pPr algn="l">
              <a:lnSpc>
                <a:spcPts val="2399"/>
              </a:lnSpc>
              <a:spcBef>
                <a:spcPct val="0"/>
              </a:spcBef>
            </a:pPr>
            <a:r>
              <a:rPr lang="en-US" sz="1999" spc="297">
                <a:solidFill>
                  <a:srgbClr val="000000"/>
                </a:solidFill>
                <a:latin typeface="Gotham"/>
                <a:ea typeface="Gotham"/>
                <a:cs typeface="Gotham"/>
                <a:sym typeface="Gotham"/>
              </a:rPr>
              <a:t>R</a:t>
            </a:r>
            <a:r>
              <a:rPr lang="en-US" sz="1999" spc="297">
                <a:solidFill>
                  <a:srgbClr val="000000"/>
                </a:solidFill>
                <a:latin typeface="Gotham"/>
                <a:ea typeface="Gotham"/>
                <a:cs typeface="Gotham"/>
                <a:sym typeface="Gotham"/>
              </a:rPr>
              <a:t>un the Simulation and Export the Data:</a:t>
            </a:r>
          </a:p>
          <a:p>
            <a:pPr algn="l">
              <a:lnSpc>
                <a:spcPts val="2399"/>
              </a:lnSpc>
              <a:spcBef>
                <a:spcPct val="0"/>
              </a:spcBef>
            </a:pPr>
            <a:r>
              <a:rPr lang="en-US" sz="1999" spc="297">
                <a:solidFill>
                  <a:srgbClr val="000000"/>
                </a:solidFill>
                <a:latin typeface="Gotham"/>
                <a:ea typeface="Gotham"/>
                <a:cs typeface="Gotham"/>
                <a:sym typeface="Gotham"/>
              </a:rPr>
              <a:t>Exports structured records in CSV, JSON, FHIR,</a:t>
            </a:r>
          </a:p>
          <a:p>
            <a:pPr algn="l">
              <a:lnSpc>
                <a:spcPts val="2399"/>
              </a:lnSpc>
              <a:spcBef>
                <a:spcPct val="0"/>
              </a:spcBef>
            </a:pPr>
            <a:r>
              <a:rPr lang="en-US" sz="1999" spc="297">
                <a:solidFill>
                  <a:srgbClr val="000000"/>
                </a:solidFill>
                <a:latin typeface="Gotham"/>
                <a:ea typeface="Gotham"/>
                <a:cs typeface="Gotham"/>
                <a:sym typeface="Gotham"/>
              </a:rPr>
              <a:t> and CCDA Supports integration with NLP models</a:t>
            </a:r>
          </a:p>
          <a:p>
            <a:pPr algn="l">
              <a:lnSpc>
                <a:spcPts val="2399"/>
              </a:lnSpc>
              <a:spcBef>
                <a:spcPct val="0"/>
              </a:spcBef>
            </a:pPr>
            <a:r>
              <a:rPr lang="en-US" sz="1999" spc="297">
                <a:solidFill>
                  <a:srgbClr val="000000"/>
                </a:solidFill>
                <a:latin typeface="Gotham"/>
                <a:ea typeface="Gotham"/>
                <a:cs typeface="Gotham"/>
                <a:sym typeface="Gotham"/>
              </a:rPr>
              <a:t> for clinical trial matching</a:t>
            </a:r>
          </a:p>
        </p:txBody>
      </p:sp>
      <p:sp>
        <p:nvSpPr>
          <p:cNvPr name="Freeform 12" id="12"/>
          <p:cNvSpPr/>
          <p:nvPr/>
        </p:nvSpPr>
        <p:spPr>
          <a:xfrm flipH="false" flipV="false" rot="0">
            <a:off x="10972800" y="7543800"/>
            <a:ext cx="7315200" cy="2743200"/>
          </a:xfrm>
          <a:custGeom>
            <a:avLst/>
            <a:gdLst/>
            <a:ahLst/>
            <a:cxnLst/>
            <a:rect r="r" b="b" t="t" l="l"/>
            <a:pathLst>
              <a:path h="2743200" w="7315200">
                <a:moveTo>
                  <a:pt x="0" y="0"/>
                </a:moveTo>
                <a:lnTo>
                  <a:pt x="7315200" y="0"/>
                </a:lnTo>
                <a:lnTo>
                  <a:pt x="7315200" y="2743200"/>
                </a:lnTo>
                <a:lnTo>
                  <a:pt x="0" y="274320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3" id="13"/>
          <p:cNvSpPr/>
          <p:nvPr/>
        </p:nvSpPr>
        <p:spPr>
          <a:xfrm flipH="false" flipV="false" rot="0">
            <a:off x="12310007" y="1947987"/>
            <a:ext cx="5596662" cy="6391027"/>
          </a:xfrm>
          <a:custGeom>
            <a:avLst/>
            <a:gdLst/>
            <a:ahLst/>
            <a:cxnLst/>
            <a:rect r="r" b="b" t="t" l="l"/>
            <a:pathLst>
              <a:path h="6391027" w="5596662">
                <a:moveTo>
                  <a:pt x="0" y="0"/>
                </a:moveTo>
                <a:lnTo>
                  <a:pt x="5596662" y="0"/>
                </a:lnTo>
                <a:lnTo>
                  <a:pt x="5596662" y="6391026"/>
                </a:lnTo>
                <a:lnTo>
                  <a:pt x="0" y="6391026"/>
                </a:lnTo>
                <a:lnTo>
                  <a:pt x="0" y="0"/>
                </a:lnTo>
                <a:close/>
              </a:path>
            </a:pathLst>
          </a:custGeom>
          <a:blipFill>
            <a:blip r:embed="rId14"/>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EEEEEE"/>
        </a:solidFill>
      </p:bgPr>
    </p:bg>
    <p:spTree>
      <p:nvGrpSpPr>
        <p:cNvPr id="1" name=""/>
        <p:cNvGrpSpPr/>
        <p:nvPr/>
      </p:nvGrpSpPr>
      <p:grpSpPr>
        <a:xfrm>
          <a:off x="0" y="0"/>
          <a:ext cx="0" cy="0"/>
          <a:chOff x="0" y="0"/>
          <a:chExt cx="0" cy="0"/>
        </a:xfrm>
      </p:grpSpPr>
      <p:sp>
        <p:nvSpPr>
          <p:cNvPr name="TextBox 2" id="2"/>
          <p:cNvSpPr txBox="true"/>
          <p:nvPr/>
        </p:nvSpPr>
        <p:spPr>
          <a:xfrm rot="0">
            <a:off x="332860" y="1019175"/>
            <a:ext cx="16230600" cy="1228725"/>
          </a:xfrm>
          <a:prstGeom prst="rect">
            <a:avLst/>
          </a:prstGeom>
        </p:spPr>
        <p:txBody>
          <a:bodyPr anchor="t" rtlCol="false" tIns="0" lIns="0" bIns="0" rIns="0">
            <a:spAutoFit/>
          </a:bodyPr>
          <a:lstStyle/>
          <a:p>
            <a:pPr algn="l">
              <a:lnSpc>
                <a:spcPts val="9600"/>
              </a:lnSpc>
            </a:pPr>
            <a:r>
              <a:rPr lang="en-US" sz="8000" spc="-248">
                <a:solidFill>
                  <a:srgbClr val="000000"/>
                </a:solidFill>
                <a:latin typeface="Gotham"/>
                <a:ea typeface="Gotham"/>
                <a:cs typeface="Gotham"/>
                <a:sym typeface="Gotham"/>
              </a:rPr>
              <a:t>Data Description</a:t>
            </a:r>
          </a:p>
        </p:txBody>
      </p:sp>
      <p:sp>
        <p:nvSpPr>
          <p:cNvPr name="TextBox 3" id="3"/>
          <p:cNvSpPr txBox="true"/>
          <p:nvPr/>
        </p:nvSpPr>
        <p:spPr>
          <a:xfrm rot="0">
            <a:off x="-237936" y="2276475"/>
            <a:ext cx="11201211" cy="580390"/>
          </a:xfrm>
          <a:prstGeom prst="rect">
            <a:avLst/>
          </a:prstGeom>
        </p:spPr>
        <p:txBody>
          <a:bodyPr anchor="t" rtlCol="false" tIns="0" lIns="0" bIns="0" rIns="0">
            <a:spAutoFit/>
          </a:bodyPr>
          <a:lstStyle/>
          <a:p>
            <a:pPr algn="ctr">
              <a:lnSpc>
                <a:spcPts val="4759"/>
              </a:lnSpc>
            </a:pPr>
            <a:r>
              <a:rPr lang="en-US" sz="3399" b="true">
                <a:solidFill>
                  <a:srgbClr val="000000"/>
                </a:solidFill>
                <a:latin typeface="Gotham Bold"/>
                <a:ea typeface="Gotham Bold"/>
                <a:cs typeface="Gotham Bold"/>
                <a:sym typeface="Gotham Bold"/>
              </a:rPr>
              <a:t> CHIA with Scope: Clinical Trial Eligibility Data</a:t>
            </a:r>
          </a:p>
        </p:txBody>
      </p:sp>
      <p:sp>
        <p:nvSpPr>
          <p:cNvPr name="TextBox 4" id="4"/>
          <p:cNvSpPr txBox="true"/>
          <p:nvPr/>
        </p:nvSpPr>
        <p:spPr>
          <a:xfrm rot="0">
            <a:off x="8931286" y="3459861"/>
            <a:ext cx="7192121" cy="4083939"/>
          </a:xfrm>
          <a:prstGeom prst="rect">
            <a:avLst/>
          </a:prstGeom>
        </p:spPr>
        <p:txBody>
          <a:bodyPr anchor="t" rtlCol="false" tIns="0" lIns="0" bIns="0" rIns="0">
            <a:spAutoFit/>
          </a:bodyPr>
          <a:lstStyle/>
          <a:p>
            <a:pPr algn="just" marL="505206" indent="-252603" lvl="1">
              <a:lnSpc>
                <a:spcPts val="3276"/>
              </a:lnSpc>
              <a:buFont typeface="Arial"/>
              <a:buChar char="•"/>
            </a:pPr>
            <a:r>
              <a:rPr lang="en-US" sz="2340">
                <a:solidFill>
                  <a:srgbClr val="000000"/>
                </a:solidFill>
                <a:latin typeface="Gotham"/>
                <a:ea typeface="Gotham"/>
                <a:cs typeface="Gotham"/>
                <a:sym typeface="Gotham"/>
              </a:rPr>
              <a:t>Structure</a:t>
            </a:r>
            <a:r>
              <a:rPr lang="en-US" sz="2340">
                <a:solidFill>
                  <a:srgbClr val="000000"/>
                </a:solidFill>
                <a:latin typeface="Gotham"/>
                <a:ea typeface="Gotham"/>
                <a:cs typeface="Gotham"/>
                <a:sym typeface="Gotham"/>
              </a:rPr>
              <a:t>d, annotated corpus for biomedical NLP, focusing on clinical trial eligibility.</a:t>
            </a:r>
          </a:p>
          <a:p>
            <a:pPr algn="just" marL="505206" indent="-252603" lvl="1">
              <a:lnSpc>
                <a:spcPts val="3276"/>
              </a:lnSpc>
              <a:buFont typeface="Arial"/>
              <a:buChar char="•"/>
            </a:pPr>
            <a:r>
              <a:rPr lang="en-US" sz="2340">
                <a:solidFill>
                  <a:srgbClr val="000000"/>
                </a:solidFill>
                <a:latin typeface="Gotham"/>
                <a:ea typeface="Gotham"/>
                <a:cs typeface="Gotham"/>
                <a:sym typeface="Gotham"/>
              </a:rPr>
              <a:t>From ClinicalTrials.gov (NCT numbers).</a:t>
            </a:r>
          </a:p>
          <a:p>
            <a:pPr algn="just" marL="505206" indent="-252603" lvl="1">
              <a:lnSpc>
                <a:spcPts val="3276"/>
              </a:lnSpc>
              <a:buFont typeface="Arial"/>
              <a:buChar char="•"/>
            </a:pPr>
            <a:r>
              <a:rPr lang="en-US" sz="2340">
                <a:solidFill>
                  <a:srgbClr val="000000"/>
                </a:solidFill>
                <a:latin typeface="Gotham"/>
                <a:ea typeface="Gotham"/>
                <a:cs typeface="Gotham"/>
                <a:sym typeface="Gotham"/>
              </a:rPr>
              <a:t>Includes text and BRAT annotations for inclusion and exclusion criteria.</a:t>
            </a:r>
          </a:p>
          <a:p>
            <a:pPr algn="just" marL="505206" indent="-252603" lvl="1">
              <a:lnSpc>
                <a:spcPts val="3276"/>
              </a:lnSpc>
              <a:buFont typeface="Arial"/>
              <a:buChar char="•"/>
            </a:pPr>
            <a:r>
              <a:rPr lang="en-US" sz="2340">
                <a:solidFill>
                  <a:srgbClr val="000000"/>
                </a:solidFill>
                <a:latin typeface="Gotham"/>
                <a:ea typeface="Gotham"/>
                <a:cs typeface="Gotham"/>
                <a:sym typeface="Gotham"/>
              </a:rPr>
              <a:t>Manually labeled biomedical entities crucial for clinical decisions.</a:t>
            </a:r>
          </a:p>
          <a:p>
            <a:pPr algn="just" marL="505206" indent="-252603" lvl="1">
              <a:lnSpc>
                <a:spcPts val="3276"/>
              </a:lnSpc>
              <a:buFont typeface="Arial"/>
              <a:buChar char="•"/>
            </a:pPr>
            <a:r>
              <a:rPr lang="en-US" sz="2340">
                <a:solidFill>
                  <a:srgbClr val="000000"/>
                </a:solidFill>
                <a:latin typeface="Gotham"/>
                <a:ea typeface="Gotham"/>
                <a:cs typeface="Gotham"/>
                <a:sym typeface="Gotham"/>
              </a:rPr>
              <a:t>Supports Named Entity Recognition (NER) for trial texts.</a:t>
            </a:r>
          </a:p>
          <a:p>
            <a:pPr algn="ctr">
              <a:lnSpc>
                <a:spcPts val="3276"/>
              </a:lnSpc>
            </a:pPr>
          </a:p>
        </p:txBody>
      </p:sp>
      <p:sp>
        <p:nvSpPr>
          <p:cNvPr name="Freeform 5" id="5"/>
          <p:cNvSpPr/>
          <p:nvPr/>
        </p:nvSpPr>
        <p:spPr>
          <a:xfrm flipH="false" flipV="false" rot="0">
            <a:off x="10972800" y="7543800"/>
            <a:ext cx="7315200" cy="2743200"/>
          </a:xfrm>
          <a:custGeom>
            <a:avLst/>
            <a:gdLst/>
            <a:ahLst/>
            <a:cxnLst/>
            <a:rect r="r" b="b" t="t" l="l"/>
            <a:pathLst>
              <a:path h="2743200" w="7315200">
                <a:moveTo>
                  <a:pt x="0" y="0"/>
                </a:moveTo>
                <a:lnTo>
                  <a:pt x="7315200" y="0"/>
                </a:lnTo>
                <a:lnTo>
                  <a:pt x="7315200" y="2743200"/>
                </a:lnTo>
                <a:lnTo>
                  <a:pt x="0" y="27432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267084" y="3393757"/>
            <a:ext cx="7804751" cy="2852498"/>
          </a:xfrm>
          <a:custGeom>
            <a:avLst/>
            <a:gdLst/>
            <a:ahLst/>
            <a:cxnLst/>
            <a:rect r="r" b="b" t="t" l="l"/>
            <a:pathLst>
              <a:path h="2852498" w="7804751">
                <a:moveTo>
                  <a:pt x="0" y="0"/>
                </a:moveTo>
                <a:lnTo>
                  <a:pt x="7804751" y="0"/>
                </a:lnTo>
                <a:lnTo>
                  <a:pt x="7804751" y="2852498"/>
                </a:lnTo>
                <a:lnTo>
                  <a:pt x="0" y="2852498"/>
                </a:lnTo>
                <a:lnTo>
                  <a:pt x="0" y="0"/>
                </a:lnTo>
                <a:close/>
              </a:path>
            </a:pathLst>
          </a:custGeom>
          <a:blipFill>
            <a:blip r:embed="rId4"/>
            <a:stretch>
              <a:fillRect l="0" t="0" r="0" b="0"/>
            </a:stretch>
          </a:blipFill>
        </p:spPr>
      </p:sp>
      <p:sp>
        <p:nvSpPr>
          <p:cNvPr name="Freeform 7" id="7"/>
          <p:cNvSpPr/>
          <p:nvPr/>
        </p:nvSpPr>
        <p:spPr>
          <a:xfrm flipH="false" flipV="false" rot="0">
            <a:off x="267084" y="6436755"/>
            <a:ext cx="5979621" cy="336133"/>
          </a:xfrm>
          <a:custGeom>
            <a:avLst/>
            <a:gdLst/>
            <a:ahLst/>
            <a:cxnLst/>
            <a:rect r="r" b="b" t="t" l="l"/>
            <a:pathLst>
              <a:path h="336133" w="5979621">
                <a:moveTo>
                  <a:pt x="0" y="0"/>
                </a:moveTo>
                <a:lnTo>
                  <a:pt x="5979621" y="0"/>
                </a:lnTo>
                <a:lnTo>
                  <a:pt x="5979621" y="336132"/>
                </a:lnTo>
                <a:lnTo>
                  <a:pt x="0" y="336132"/>
                </a:lnTo>
                <a:lnTo>
                  <a:pt x="0" y="0"/>
                </a:lnTo>
                <a:close/>
              </a:path>
            </a:pathLst>
          </a:custGeom>
          <a:blipFill>
            <a:blip r:embed="rId5"/>
            <a:stretch>
              <a:fillRect l="0" t="0" r="0" b="0"/>
            </a:stretch>
          </a:blipFill>
        </p:spPr>
      </p:sp>
      <p:sp>
        <p:nvSpPr>
          <p:cNvPr name="Freeform 8" id="8"/>
          <p:cNvSpPr/>
          <p:nvPr/>
        </p:nvSpPr>
        <p:spPr>
          <a:xfrm flipH="false" flipV="false" rot="0">
            <a:off x="267084" y="6963387"/>
            <a:ext cx="7804751" cy="2154918"/>
          </a:xfrm>
          <a:custGeom>
            <a:avLst/>
            <a:gdLst/>
            <a:ahLst/>
            <a:cxnLst/>
            <a:rect r="r" b="b" t="t" l="l"/>
            <a:pathLst>
              <a:path h="2154918" w="7804751">
                <a:moveTo>
                  <a:pt x="0" y="0"/>
                </a:moveTo>
                <a:lnTo>
                  <a:pt x="7804751" y="0"/>
                </a:lnTo>
                <a:lnTo>
                  <a:pt x="7804751" y="2154918"/>
                </a:lnTo>
                <a:lnTo>
                  <a:pt x="0" y="2154918"/>
                </a:lnTo>
                <a:lnTo>
                  <a:pt x="0" y="0"/>
                </a:lnTo>
                <a:close/>
              </a:path>
            </a:pathLst>
          </a:custGeom>
          <a:blipFill>
            <a:blip r:embed="rId6"/>
            <a:stretch>
              <a:fillRect l="0" t="0" r="-607" b="0"/>
            </a:stretch>
          </a:blipFill>
        </p:spPr>
      </p:sp>
      <p:sp>
        <p:nvSpPr>
          <p:cNvPr name="Freeform 9" id="9"/>
          <p:cNvSpPr/>
          <p:nvPr/>
        </p:nvSpPr>
        <p:spPr>
          <a:xfrm flipH="false" flipV="false" rot="0">
            <a:off x="267084" y="9118305"/>
            <a:ext cx="5861227" cy="503418"/>
          </a:xfrm>
          <a:custGeom>
            <a:avLst/>
            <a:gdLst/>
            <a:ahLst/>
            <a:cxnLst/>
            <a:rect r="r" b="b" t="t" l="l"/>
            <a:pathLst>
              <a:path h="503418" w="5861227">
                <a:moveTo>
                  <a:pt x="0" y="0"/>
                </a:moveTo>
                <a:lnTo>
                  <a:pt x="5861227" y="0"/>
                </a:lnTo>
                <a:lnTo>
                  <a:pt x="5861227" y="503418"/>
                </a:lnTo>
                <a:lnTo>
                  <a:pt x="0" y="503418"/>
                </a:lnTo>
                <a:lnTo>
                  <a:pt x="0" y="0"/>
                </a:lnTo>
                <a:close/>
              </a:path>
            </a:pathLst>
          </a:custGeom>
          <a:blipFill>
            <a:blip r:embed="rId7"/>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EEEEEE"/>
        </a:solidFill>
      </p:bgPr>
    </p:bg>
    <p:spTree>
      <p:nvGrpSpPr>
        <p:cNvPr id="1" name=""/>
        <p:cNvGrpSpPr/>
        <p:nvPr/>
      </p:nvGrpSpPr>
      <p:grpSpPr>
        <a:xfrm>
          <a:off x="0" y="0"/>
          <a:ext cx="0" cy="0"/>
          <a:chOff x="0" y="0"/>
          <a:chExt cx="0" cy="0"/>
        </a:xfrm>
      </p:grpSpPr>
      <p:sp>
        <p:nvSpPr>
          <p:cNvPr name="TextBox 2" id="2"/>
          <p:cNvSpPr txBox="true"/>
          <p:nvPr/>
        </p:nvSpPr>
        <p:spPr>
          <a:xfrm rot="0">
            <a:off x="475735" y="1019175"/>
            <a:ext cx="16230600" cy="1228725"/>
          </a:xfrm>
          <a:prstGeom prst="rect">
            <a:avLst/>
          </a:prstGeom>
        </p:spPr>
        <p:txBody>
          <a:bodyPr anchor="t" rtlCol="false" tIns="0" lIns="0" bIns="0" rIns="0">
            <a:spAutoFit/>
          </a:bodyPr>
          <a:lstStyle/>
          <a:p>
            <a:pPr algn="l">
              <a:lnSpc>
                <a:spcPts val="9600"/>
              </a:lnSpc>
            </a:pPr>
            <a:r>
              <a:rPr lang="en-US" sz="8000" spc="-248">
                <a:solidFill>
                  <a:srgbClr val="000000"/>
                </a:solidFill>
                <a:latin typeface="Gotham"/>
                <a:ea typeface="Gotham"/>
                <a:cs typeface="Gotham"/>
                <a:sym typeface="Gotham"/>
              </a:rPr>
              <a:t>Data Description</a:t>
            </a:r>
          </a:p>
        </p:txBody>
      </p:sp>
      <p:sp>
        <p:nvSpPr>
          <p:cNvPr name="TextBox 3" id="3"/>
          <p:cNvSpPr txBox="true"/>
          <p:nvPr/>
        </p:nvSpPr>
        <p:spPr>
          <a:xfrm rot="0">
            <a:off x="475735" y="2567207"/>
            <a:ext cx="11201211" cy="2380615"/>
          </a:xfrm>
          <a:prstGeom prst="rect">
            <a:avLst/>
          </a:prstGeom>
        </p:spPr>
        <p:txBody>
          <a:bodyPr anchor="t" rtlCol="false" tIns="0" lIns="0" bIns="0" rIns="0">
            <a:spAutoFit/>
          </a:bodyPr>
          <a:lstStyle/>
          <a:p>
            <a:pPr algn="l">
              <a:lnSpc>
                <a:spcPts val="4759"/>
              </a:lnSpc>
            </a:pPr>
            <a:r>
              <a:rPr lang="en-US" sz="3399" b="true">
                <a:solidFill>
                  <a:srgbClr val="000000"/>
                </a:solidFill>
                <a:latin typeface="Gotham Bold"/>
                <a:ea typeface="Gotham Bold"/>
                <a:cs typeface="Gotham Bold"/>
                <a:sym typeface="Gotham Bold"/>
              </a:rPr>
              <a:t>with Scope:</a:t>
            </a:r>
            <a:r>
              <a:rPr lang="en-US" sz="3399">
                <a:solidFill>
                  <a:srgbClr val="000000"/>
                </a:solidFill>
                <a:latin typeface="Gotham"/>
                <a:ea typeface="Gotham"/>
                <a:cs typeface="Gotham"/>
                <a:sym typeface="Gotham"/>
              </a:rPr>
              <a:t> Contextual Understanding </a:t>
            </a:r>
          </a:p>
          <a:p>
            <a:pPr algn="l">
              <a:lnSpc>
                <a:spcPts val="4759"/>
              </a:lnSpc>
            </a:pPr>
            <a:r>
              <a:rPr lang="en-US" sz="3399" b="true">
                <a:solidFill>
                  <a:srgbClr val="000000"/>
                </a:solidFill>
                <a:latin typeface="Gotham Bold"/>
                <a:ea typeface="Gotham Bold"/>
                <a:cs typeface="Gotham Bold"/>
                <a:sym typeface="Gotham Bold"/>
              </a:rPr>
              <a:t>CHIA: </a:t>
            </a:r>
            <a:r>
              <a:rPr lang="en-US" sz="3399">
                <a:solidFill>
                  <a:srgbClr val="000000"/>
                </a:solidFill>
                <a:latin typeface="Gotham"/>
                <a:ea typeface="Gotham"/>
                <a:cs typeface="Gotham"/>
                <a:sym typeface="Gotham"/>
              </a:rPr>
              <a:t>Clinical Health Information Annotation</a:t>
            </a:r>
          </a:p>
          <a:p>
            <a:pPr algn="ctr">
              <a:lnSpc>
                <a:spcPts val="4759"/>
              </a:lnSpc>
            </a:pPr>
          </a:p>
          <a:p>
            <a:pPr algn="l">
              <a:lnSpc>
                <a:spcPts val="4759"/>
              </a:lnSpc>
            </a:pPr>
          </a:p>
        </p:txBody>
      </p:sp>
      <p:sp>
        <p:nvSpPr>
          <p:cNvPr name="TextBox 4" id="4"/>
          <p:cNvSpPr txBox="true"/>
          <p:nvPr/>
        </p:nvSpPr>
        <p:spPr>
          <a:xfrm rot="0">
            <a:off x="475735" y="4194245"/>
            <a:ext cx="15144237" cy="4257675"/>
          </a:xfrm>
          <a:prstGeom prst="rect">
            <a:avLst/>
          </a:prstGeom>
        </p:spPr>
        <p:txBody>
          <a:bodyPr anchor="t" rtlCol="false" tIns="0" lIns="0" bIns="0" rIns="0">
            <a:spAutoFit/>
          </a:bodyPr>
          <a:lstStyle/>
          <a:p>
            <a:pPr algn="l" marL="647702" indent="-323851" lvl="1">
              <a:lnSpc>
                <a:spcPts val="4200"/>
              </a:lnSpc>
              <a:buFont typeface="Arial"/>
              <a:buChar char="•"/>
            </a:pPr>
            <a:r>
              <a:rPr lang="en-US" sz="3000">
                <a:solidFill>
                  <a:srgbClr val="000000"/>
                </a:solidFill>
                <a:latin typeface="Gotham"/>
                <a:ea typeface="Gotham"/>
                <a:cs typeface="Gotham"/>
                <a:sym typeface="Gotham"/>
              </a:rPr>
              <a:t>"with Scope"</a:t>
            </a:r>
            <a:r>
              <a:rPr lang="en-US" sz="3000">
                <a:solidFill>
                  <a:srgbClr val="000000"/>
                </a:solidFill>
                <a:latin typeface="Gotham"/>
                <a:ea typeface="Gotham"/>
                <a:cs typeface="Gotham"/>
                <a:sym typeface="Gotham"/>
              </a:rPr>
              <a:t> provides contextual labels (inclusion/exclusion) for entities.</a:t>
            </a:r>
          </a:p>
          <a:p>
            <a:pPr algn="l" marL="647702" indent="-323851" lvl="1">
              <a:lnSpc>
                <a:spcPts val="4200"/>
              </a:lnSpc>
              <a:buFont typeface="Arial"/>
              <a:buChar char="•"/>
            </a:pPr>
            <a:r>
              <a:rPr lang="en-US" sz="3000">
                <a:solidFill>
                  <a:srgbClr val="000000"/>
                </a:solidFill>
                <a:latin typeface="Gotham"/>
                <a:ea typeface="Gotham"/>
                <a:cs typeface="Gotham"/>
                <a:sym typeface="Gotham"/>
              </a:rPr>
              <a:t>Ann</a:t>
            </a:r>
            <a:r>
              <a:rPr lang="en-US" sz="3000">
                <a:solidFill>
                  <a:srgbClr val="000000"/>
                </a:solidFill>
                <a:latin typeface="Gotham"/>
                <a:ea typeface="Gotham"/>
                <a:cs typeface="Gotham"/>
                <a:sym typeface="Gotham"/>
              </a:rPr>
              <a:t>otates CONDITION, TREATMENT, MEASUREMENT, DEMOGRAPHIC, INCLUSION, EXCLUSION.</a:t>
            </a:r>
          </a:p>
          <a:p>
            <a:pPr algn="l" marL="647702" indent="-323851" lvl="1">
              <a:lnSpc>
                <a:spcPts val="4200"/>
              </a:lnSpc>
              <a:buFont typeface="Arial"/>
              <a:buChar char="•"/>
            </a:pPr>
            <a:r>
              <a:rPr lang="en-US" sz="3000">
                <a:solidFill>
                  <a:srgbClr val="000000"/>
                </a:solidFill>
                <a:latin typeface="Gotham"/>
                <a:ea typeface="Gotham"/>
                <a:cs typeface="Gotham"/>
                <a:sym typeface="Gotham"/>
              </a:rPr>
              <a:t>Chara</a:t>
            </a:r>
            <a:r>
              <a:rPr lang="en-US" sz="3000">
                <a:solidFill>
                  <a:srgbClr val="000000"/>
                </a:solidFill>
                <a:latin typeface="Gotham"/>
                <a:ea typeface="Gotham"/>
                <a:cs typeface="Gotham"/>
                <a:sym typeface="Gotham"/>
              </a:rPr>
              <a:t>cter-level annotations for precise NER training.</a:t>
            </a:r>
          </a:p>
          <a:p>
            <a:pPr algn="l" marL="647702" indent="-323851" lvl="1">
              <a:lnSpc>
                <a:spcPts val="4200"/>
              </a:lnSpc>
              <a:buFont typeface="Arial"/>
              <a:buChar char="•"/>
            </a:pPr>
            <a:r>
              <a:rPr lang="en-US" sz="3000">
                <a:solidFill>
                  <a:srgbClr val="000000"/>
                </a:solidFill>
                <a:latin typeface="Gotham"/>
                <a:ea typeface="Gotham"/>
                <a:cs typeface="Gotham"/>
                <a:sym typeface="Gotham"/>
              </a:rPr>
              <a:t>Enables nuanced understanding of trial eligibility logic.</a:t>
            </a:r>
          </a:p>
          <a:p>
            <a:pPr algn="l" marL="647702" indent="-323851" lvl="1">
              <a:lnSpc>
                <a:spcPts val="4200"/>
              </a:lnSpc>
              <a:buFont typeface="Arial"/>
              <a:buChar char="•"/>
            </a:pPr>
            <a:r>
              <a:rPr lang="en-US" sz="3000">
                <a:solidFill>
                  <a:srgbClr val="000000"/>
                </a:solidFill>
                <a:latin typeface="Gotham"/>
                <a:ea typeface="Gotham"/>
                <a:cs typeface="Gotham"/>
                <a:sym typeface="Gotham"/>
              </a:rPr>
              <a:t>Vital for patient-trial matching and intelligent systems.</a:t>
            </a:r>
          </a:p>
          <a:p>
            <a:pPr algn="l" marL="647702" indent="-323851" lvl="1">
              <a:lnSpc>
                <a:spcPts val="4200"/>
              </a:lnSpc>
              <a:buFont typeface="Arial"/>
              <a:buChar char="•"/>
            </a:pPr>
            <a:r>
              <a:rPr lang="en-US" sz="3000">
                <a:solidFill>
                  <a:srgbClr val="000000"/>
                </a:solidFill>
                <a:latin typeface="Gotham"/>
                <a:ea typeface="Gotham"/>
                <a:cs typeface="Gotham"/>
                <a:sym typeface="Gotham"/>
              </a:rPr>
              <a:t>Val</a:t>
            </a:r>
            <a:r>
              <a:rPr lang="en-US" sz="3000">
                <a:solidFill>
                  <a:srgbClr val="000000"/>
                </a:solidFill>
                <a:latin typeface="Gotham"/>
                <a:ea typeface="Gotham"/>
                <a:cs typeface="Gotham"/>
                <a:sym typeface="Gotham"/>
              </a:rPr>
              <a:t>uable for training advanced models like BioBERT for clinical NLP.</a:t>
            </a:r>
          </a:p>
          <a:p>
            <a:pPr algn="ctr">
              <a:lnSpc>
                <a:spcPts val="4200"/>
              </a:lnSpc>
            </a:pPr>
          </a:p>
        </p:txBody>
      </p:sp>
      <p:sp>
        <p:nvSpPr>
          <p:cNvPr name="Freeform 5" id="5"/>
          <p:cNvSpPr/>
          <p:nvPr/>
        </p:nvSpPr>
        <p:spPr>
          <a:xfrm flipH="false" flipV="false" rot="0">
            <a:off x="10972800" y="7543800"/>
            <a:ext cx="7315200" cy="2743200"/>
          </a:xfrm>
          <a:custGeom>
            <a:avLst/>
            <a:gdLst/>
            <a:ahLst/>
            <a:cxnLst/>
            <a:rect r="r" b="b" t="t" l="l"/>
            <a:pathLst>
              <a:path h="2743200" w="7315200">
                <a:moveTo>
                  <a:pt x="0" y="0"/>
                </a:moveTo>
                <a:lnTo>
                  <a:pt x="7315200" y="0"/>
                </a:lnTo>
                <a:lnTo>
                  <a:pt x="7315200" y="2743200"/>
                </a:lnTo>
                <a:lnTo>
                  <a:pt x="0" y="27432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EEEEEE"/>
        </a:solidFill>
      </p:bgPr>
    </p:bg>
    <p:spTree>
      <p:nvGrpSpPr>
        <p:cNvPr id="1" name=""/>
        <p:cNvGrpSpPr/>
        <p:nvPr/>
      </p:nvGrpSpPr>
      <p:grpSpPr>
        <a:xfrm>
          <a:off x="0" y="0"/>
          <a:ext cx="0" cy="0"/>
          <a:chOff x="0" y="0"/>
          <a:chExt cx="0" cy="0"/>
        </a:xfrm>
      </p:grpSpPr>
      <p:sp>
        <p:nvSpPr>
          <p:cNvPr name="Freeform 2" id="2"/>
          <p:cNvSpPr/>
          <p:nvPr/>
        </p:nvSpPr>
        <p:spPr>
          <a:xfrm flipH="false" flipV="false" rot="0">
            <a:off x="10972800" y="7543800"/>
            <a:ext cx="7315200" cy="2743200"/>
          </a:xfrm>
          <a:custGeom>
            <a:avLst/>
            <a:gdLst/>
            <a:ahLst/>
            <a:cxnLst/>
            <a:rect r="r" b="b" t="t" l="l"/>
            <a:pathLst>
              <a:path h="2743200" w="7315200">
                <a:moveTo>
                  <a:pt x="0" y="0"/>
                </a:moveTo>
                <a:lnTo>
                  <a:pt x="7315200" y="0"/>
                </a:lnTo>
                <a:lnTo>
                  <a:pt x="7315200" y="2743200"/>
                </a:lnTo>
                <a:lnTo>
                  <a:pt x="0" y="27432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110576" y="2247900"/>
            <a:ext cx="7772654" cy="4129222"/>
          </a:xfrm>
          <a:custGeom>
            <a:avLst/>
            <a:gdLst/>
            <a:ahLst/>
            <a:cxnLst/>
            <a:rect r="r" b="b" t="t" l="l"/>
            <a:pathLst>
              <a:path h="4129222" w="7772654">
                <a:moveTo>
                  <a:pt x="0" y="0"/>
                </a:moveTo>
                <a:lnTo>
                  <a:pt x="7772654" y="0"/>
                </a:lnTo>
                <a:lnTo>
                  <a:pt x="7772654" y="4129222"/>
                </a:lnTo>
                <a:lnTo>
                  <a:pt x="0" y="4129222"/>
                </a:lnTo>
                <a:lnTo>
                  <a:pt x="0" y="0"/>
                </a:lnTo>
                <a:close/>
              </a:path>
            </a:pathLst>
          </a:custGeom>
          <a:blipFill>
            <a:blip r:embed="rId4"/>
            <a:stretch>
              <a:fillRect l="0" t="0" r="0" b="0"/>
            </a:stretch>
          </a:blipFill>
        </p:spPr>
      </p:sp>
      <p:sp>
        <p:nvSpPr>
          <p:cNvPr name="Freeform 4" id="4"/>
          <p:cNvSpPr/>
          <p:nvPr/>
        </p:nvSpPr>
        <p:spPr>
          <a:xfrm flipH="false" flipV="false" rot="0">
            <a:off x="120860" y="2737188"/>
            <a:ext cx="9430792" cy="5815655"/>
          </a:xfrm>
          <a:custGeom>
            <a:avLst/>
            <a:gdLst/>
            <a:ahLst/>
            <a:cxnLst/>
            <a:rect r="r" b="b" t="t" l="l"/>
            <a:pathLst>
              <a:path h="5815655" w="9430792">
                <a:moveTo>
                  <a:pt x="0" y="0"/>
                </a:moveTo>
                <a:lnTo>
                  <a:pt x="9430792" y="0"/>
                </a:lnTo>
                <a:lnTo>
                  <a:pt x="9430792" y="5815655"/>
                </a:lnTo>
                <a:lnTo>
                  <a:pt x="0" y="5815655"/>
                </a:lnTo>
                <a:lnTo>
                  <a:pt x="0" y="0"/>
                </a:lnTo>
                <a:close/>
              </a:path>
            </a:pathLst>
          </a:custGeom>
          <a:blipFill>
            <a:blip r:embed="rId5"/>
            <a:stretch>
              <a:fillRect l="-4426" t="0" r="-4426" b="-8852"/>
            </a:stretch>
          </a:blipFill>
        </p:spPr>
      </p:sp>
      <p:sp>
        <p:nvSpPr>
          <p:cNvPr name="TextBox 5" id="5"/>
          <p:cNvSpPr txBox="true"/>
          <p:nvPr/>
        </p:nvSpPr>
        <p:spPr>
          <a:xfrm rot="0">
            <a:off x="475735" y="1019175"/>
            <a:ext cx="16230600" cy="1228725"/>
          </a:xfrm>
          <a:prstGeom prst="rect">
            <a:avLst/>
          </a:prstGeom>
        </p:spPr>
        <p:txBody>
          <a:bodyPr anchor="t" rtlCol="false" tIns="0" lIns="0" bIns="0" rIns="0">
            <a:spAutoFit/>
          </a:bodyPr>
          <a:lstStyle/>
          <a:p>
            <a:pPr algn="l">
              <a:lnSpc>
                <a:spcPts val="9600"/>
              </a:lnSpc>
            </a:pPr>
            <a:r>
              <a:rPr lang="en-US" sz="8000" spc="-248">
                <a:solidFill>
                  <a:srgbClr val="000000"/>
                </a:solidFill>
                <a:latin typeface="Gotham"/>
                <a:ea typeface="Gotham"/>
                <a:cs typeface="Gotham"/>
                <a:sym typeface="Gotham"/>
              </a:rPr>
              <a:t>Data Preparation</a:t>
            </a:r>
          </a:p>
        </p:txBody>
      </p:sp>
      <p:sp>
        <p:nvSpPr>
          <p:cNvPr name="TextBox 6" id="6"/>
          <p:cNvSpPr txBox="true"/>
          <p:nvPr/>
        </p:nvSpPr>
        <p:spPr>
          <a:xfrm rot="0">
            <a:off x="10110576" y="6752017"/>
            <a:ext cx="7853252" cy="791783"/>
          </a:xfrm>
          <a:prstGeom prst="rect">
            <a:avLst/>
          </a:prstGeom>
        </p:spPr>
        <p:txBody>
          <a:bodyPr anchor="t" rtlCol="false" tIns="0" lIns="0" bIns="0" rIns="0">
            <a:spAutoFit/>
          </a:bodyPr>
          <a:lstStyle/>
          <a:p>
            <a:pPr algn="ctr">
              <a:lnSpc>
                <a:spcPts val="2090"/>
              </a:lnSpc>
              <a:spcBef>
                <a:spcPct val="0"/>
              </a:spcBef>
            </a:pPr>
            <a:r>
              <a:rPr lang="en-US" sz="1741" spc="-53">
                <a:solidFill>
                  <a:srgbClr val="000000"/>
                </a:solidFill>
                <a:latin typeface="Gotham"/>
                <a:ea typeface="Gotham"/>
                <a:cs typeface="Gotham"/>
                <a:sym typeface="Gotham"/>
              </a:rPr>
              <a:t>Basic properties of initial set of a fewclinical trials used to build synthetic patient cohorts.</a:t>
            </a:r>
          </a:p>
          <a:p>
            <a:pPr algn="ctr">
              <a:lnSpc>
                <a:spcPts val="2090"/>
              </a:lnSpc>
              <a:spcBef>
                <a:spcPct val="0"/>
              </a:spcBef>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DAGjL3AqAmU</dc:identifier>
  <dcterms:modified xsi:type="dcterms:W3CDTF">2011-08-01T06:04:30Z</dcterms:modified>
  <cp:revision>1</cp:revision>
  <dc:title>Group_9_PPT</dc:title>
</cp:coreProperties>
</file>